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4.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3.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8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94181"/>
  </p:normalViewPr>
  <p:slideViewPr>
    <p:cSldViewPr snapToGrid="0">
      <p:cViewPr varScale="1">
        <p:scale>
          <a:sx n="70" d="100"/>
          <a:sy n="70" d="100"/>
        </p:scale>
        <p:origin x="168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88"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6C5E3C-1E5E-4BFF-BF8F-1A5CBDACAA87}" type="datetimeFigureOut">
              <a:rPr lang="en-US" smtClean="0"/>
              <a:t>3/27/2019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F1818D-DE9E-4812-B4EF-E9105C1AB676}" type="slidenum">
              <a:rPr lang="en-US" smtClean="0"/>
              <a:t>‹#›</a:t>
            </a:fld>
            <a:endParaRPr lang="en-US"/>
          </a:p>
        </p:txBody>
      </p:sp>
    </p:spTree>
    <p:extLst>
      <p:ext uri="{BB962C8B-B14F-4D97-AF65-F5344CB8AC3E}">
        <p14:creationId xmlns:p14="http://schemas.microsoft.com/office/powerpoint/2010/main" val="144897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ChangeArrowheads="1" noTextEdit="1"/>
          </p:cNvSpPr>
          <p:nvPr>
            <p:ph type="sldImg"/>
          </p:nvPr>
        </p:nvSpPr>
        <p:spPr>
          <a:ln/>
        </p:spPr>
      </p:sp>
      <p:sp>
        <p:nvSpPr>
          <p:cNvPr id="75779" name="Notes Placeholder 2"/>
          <p:cNvSpPr>
            <a:spLocks noGrp="1" noChangeArrowheads="1"/>
          </p:cNvSpPr>
          <p:nvPr>
            <p:ph type="body" idx="1"/>
          </p:nvPr>
        </p:nvSpPr>
        <p:spPr>
          <a:noFill/>
        </p:spPr>
        <p:txBody>
          <a:bodyPr/>
          <a:lstStyle/>
          <a:p>
            <a:pPr eaLnBrk="1" hangingPunct="1"/>
            <a:endParaRPr lang="en-US" altLang="en-US" smtClean="0"/>
          </a:p>
        </p:txBody>
      </p:sp>
      <p:sp>
        <p:nvSpPr>
          <p:cNvPr id="75780" name="Slide Number Placeholder 3"/>
          <p:cNvSpPr>
            <a:spLocks noGrp="1"/>
          </p:cNvSpPr>
          <p:nvPr>
            <p:ph type="sldNum" sz="quarter" idx="5"/>
          </p:nvPr>
        </p:nvSpPr>
        <p:spPr>
          <a:noFill/>
          <a:ln>
            <a:miter lim="800000"/>
            <a:headEnd/>
            <a:tailEnd/>
          </a:ln>
        </p:spPr>
        <p:txBody>
          <a:bodyPr/>
          <a:lstStyle/>
          <a:p>
            <a:fld id="{4A0CE4CE-C1C1-435D-9038-CC1B494FE0E2}" type="slidenum">
              <a:rPr lang="en-US" altLang="en-US"/>
              <a:pPr/>
              <a:t>21</a:t>
            </a:fld>
            <a:endParaRPr lang="en-US" altLang="en-US"/>
          </a:p>
        </p:txBody>
      </p:sp>
    </p:spTree>
    <p:extLst>
      <p:ext uri="{BB962C8B-B14F-4D97-AF65-F5344CB8AC3E}">
        <p14:creationId xmlns:p14="http://schemas.microsoft.com/office/powerpoint/2010/main" val="2520499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ChangeArrowheads="1" noTextEdit="1"/>
          </p:cNvSpPr>
          <p:nvPr>
            <p:ph type="sldImg"/>
          </p:nvPr>
        </p:nvSpPr>
        <p:spPr>
          <a:ln/>
        </p:spPr>
      </p:sp>
      <p:sp>
        <p:nvSpPr>
          <p:cNvPr id="84995" name="Notes Placeholder 2"/>
          <p:cNvSpPr>
            <a:spLocks noGrp="1" noChangeArrowheads="1"/>
          </p:cNvSpPr>
          <p:nvPr>
            <p:ph type="body" idx="1"/>
          </p:nvPr>
        </p:nvSpPr>
        <p:spPr>
          <a:noFill/>
        </p:spPr>
        <p:txBody>
          <a:bodyPr/>
          <a:lstStyle/>
          <a:p>
            <a:endParaRPr lang="en-US" smtClean="0"/>
          </a:p>
        </p:txBody>
      </p:sp>
      <p:sp>
        <p:nvSpPr>
          <p:cNvPr id="84996" name="Slide Number Placeholder 3"/>
          <p:cNvSpPr>
            <a:spLocks noGrp="1"/>
          </p:cNvSpPr>
          <p:nvPr>
            <p:ph type="sldNum" sz="quarter" idx="5"/>
          </p:nvPr>
        </p:nvSpPr>
        <p:spPr>
          <a:noFill/>
          <a:ln>
            <a:miter lim="800000"/>
            <a:headEnd/>
            <a:tailEnd/>
          </a:ln>
        </p:spPr>
        <p:txBody>
          <a:bodyPr/>
          <a:lstStyle/>
          <a:p>
            <a:fld id="{98BA9828-A5A2-4271-B362-5AC2398E198E}" type="slidenum">
              <a:rPr lang="en-US" altLang="en-US"/>
              <a:pPr/>
              <a:t>36</a:t>
            </a:fld>
            <a:endParaRPr lang="en-US" altLang="en-US"/>
          </a:p>
        </p:txBody>
      </p:sp>
    </p:spTree>
    <p:extLst>
      <p:ext uri="{BB962C8B-B14F-4D97-AF65-F5344CB8AC3E}">
        <p14:creationId xmlns:p14="http://schemas.microsoft.com/office/powerpoint/2010/main" val="899495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miter lim="800000"/>
            <a:headEnd/>
            <a:tailEnd/>
          </a:ln>
        </p:spPr>
        <p:txBody>
          <a:bodyPr/>
          <a:lstStyle/>
          <a:p>
            <a:fld id="{C6A8CF5C-6429-49C1-9AEE-E864E2D70792}" type="slidenum">
              <a:rPr lang="en-US" altLang="en-US">
                <a:latin typeface="Arial Narrow" pitchFamily="34" charset="0"/>
                <a:cs typeface="Arial" pitchFamily="34" charset="0"/>
              </a:rPr>
              <a:pPr/>
              <a:t>55</a:t>
            </a:fld>
            <a:endParaRPr lang="en-US" altLang="en-US">
              <a:latin typeface="Arial Narrow" pitchFamily="34" charset="0"/>
              <a:cs typeface="Arial"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r>
              <a:rPr lang="en-US" altLang="en-US" smtClean="0">
                <a:cs typeface="Arial" pitchFamily="34" charset="0"/>
              </a:rPr>
              <a:t>Students should be asked to consider the degree to which each of these assumptions is accurate.</a:t>
            </a:r>
          </a:p>
        </p:txBody>
      </p:sp>
    </p:spTree>
    <p:extLst>
      <p:ext uri="{BB962C8B-B14F-4D97-AF65-F5344CB8AC3E}">
        <p14:creationId xmlns:p14="http://schemas.microsoft.com/office/powerpoint/2010/main" val="1496330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miter lim="800000"/>
            <a:headEnd/>
            <a:tailEnd/>
          </a:ln>
        </p:spPr>
        <p:txBody>
          <a:bodyPr/>
          <a:lstStyle/>
          <a:p>
            <a:fld id="{BA534B1D-E804-4CCE-B49D-846090DEE594}" type="slidenum">
              <a:rPr lang="en-US" altLang="en-US">
                <a:latin typeface="Arial Narrow" pitchFamily="34" charset="0"/>
                <a:cs typeface="Arial" pitchFamily="34" charset="0"/>
              </a:rPr>
              <a:pPr/>
              <a:t>56</a:t>
            </a:fld>
            <a:endParaRPr lang="en-US" altLang="en-US">
              <a:latin typeface="Arial Narrow" pitchFamily="34" charset="0"/>
              <a:cs typeface="Arial"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tLang="en-US" smtClean="0">
              <a:cs typeface="Arial" pitchFamily="34" charset="0"/>
            </a:endParaRPr>
          </a:p>
        </p:txBody>
      </p:sp>
    </p:spTree>
    <p:extLst>
      <p:ext uri="{BB962C8B-B14F-4D97-AF65-F5344CB8AC3E}">
        <p14:creationId xmlns:p14="http://schemas.microsoft.com/office/powerpoint/2010/main" val="358590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a:ln/>
        </p:spPr>
      </p:sp>
      <p:sp>
        <p:nvSpPr>
          <p:cNvPr id="76803" name="Notes Placeholder 2"/>
          <p:cNvSpPr>
            <a:spLocks noGrp="1" noChangeArrowheads="1"/>
          </p:cNvSpPr>
          <p:nvPr>
            <p:ph type="body" idx="1"/>
          </p:nvPr>
        </p:nvSpPr>
        <p:spPr>
          <a:noFill/>
        </p:spPr>
        <p:txBody>
          <a:bodyPr/>
          <a:lstStyle/>
          <a:p>
            <a:pPr eaLnBrk="1" hangingPunct="1"/>
            <a:endParaRPr lang="en-US" altLang="en-US" smtClean="0"/>
          </a:p>
        </p:txBody>
      </p:sp>
      <p:sp>
        <p:nvSpPr>
          <p:cNvPr id="76804" name="Slide Number Placeholder 3"/>
          <p:cNvSpPr>
            <a:spLocks noGrp="1"/>
          </p:cNvSpPr>
          <p:nvPr>
            <p:ph type="sldNum" sz="quarter" idx="5"/>
          </p:nvPr>
        </p:nvSpPr>
        <p:spPr>
          <a:noFill/>
          <a:ln>
            <a:miter lim="800000"/>
            <a:headEnd/>
            <a:tailEnd/>
          </a:ln>
        </p:spPr>
        <p:txBody>
          <a:bodyPr/>
          <a:lstStyle/>
          <a:p>
            <a:fld id="{45951BFB-9859-417F-9931-46E1A892A464}" type="slidenum">
              <a:rPr lang="en-US" altLang="en-US"/>
              <a:pPr/>
              <a:t>22</a:t>
            </a:fld>
            <a:endParaRPr lang="en-US" altLang="en-US"/>
          </a:p>
        </p:txBody>
      </p:sp>
    </p:spTree>
    <p:extLst>
      <p:ext uri="{BB962C8B-B14F-4D97-AF65-F5344CB8AC3E}">
        <p14:creationId xmlns:p14="http://schemas.microsoft.com/office/powerpoint/2010/main" val="194945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ChangeArrowheads="1" noTextEdit="1"/>
          </p:cNvSpPr>
          <p:nvPr>
            <p:ph type="sldImg"/>
          </p:nvPr>
        </p:nvSpPr>
        <p:spPr>
          <a:ln/>
        </p:spPr>
      </p:sp>
      <p:sp>
        <p:nvSpPr>
          <p:cNvPr id="77827" name="Notes Placeholder 2"/>
          <p:cNvSpPr>
            <a:spLocks noGrp="1" noChangeArrowheads="1"/>
          </p:cNvSpPr>
          <p:nvPr>
            <p:ph type="body" idx="1"/>
          </p:nvPr>
        </p:nvSpPr>
        <p:spPr>
          <a:noFill/>
        </p:spPr>
        <p:txBody>
          <a:bodyPr/>
          <a:lstStyle/>
          <a:p>
            <a:pPr eaLnBrk="1" hangingPunct="1"/>
            <a:endParaRPr lang="en-US" altLang="en-US" smtClean="0"/>
          </a:p>
        </p:txBody>
      </p:sp>
      <p:sp>
        <p:nvSpPr>
          <p:cNvPr id="77828" name="Slide Number Placeholder 3"/>
          <p:cNvSpPr>
            <a:spLocks noGrp="1"/>
          </p:cNvSpPr>
          <p:nvPr>
            <p:ph type="sldNum" sz="quarter" idx="5"/>
          </p:nvPr>
        </p:nvSpPr>
        <p:spPr>
          <a:noFill/>
          <a:ln>
            <a:miter lim="800000"/>
            <a:headEnd/>
            <a:tailEnd/>
          </a:ln>
        </p:spPr>
        <p:txBody>
          <a:bodyPr/>
          <a:lstStyle/>
          <a:p>
            <a:fld id="{833BE7F0-07D9-477A-BDAD-05808BF4FBB6}" type="slidenum">
              <a:rPr lang="en-US" altLang="en-US"/>
              <a:pPr/>
              <a:t>23</a:t>
            </a:fld>
            <a:endParaRPr lang="en-US" altLang="en-US"/>
          </a:p>
        </p:txBody>
      </p:sp>
    </p:spTree>
    <p:extLst>
      <p:ext uri="{BB962C8B-B14F-4D97-AF65-F5344CB8AC3E}">
        <p14:creationId xmlns:p14="http://schemas.microsoft.com/office/powerpoint/2010/main" val="226879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miter lim="800000"/>
            <a:headEnd/>
            <a:tailEnd/>
          </a:ln>
        </p:spPr>
        <p:txBody>
          <a:bodyPr/>
          <a:lstStyle/>
          <a:p>
            <a:fld id="{317B2863-F5A3-4C5B-8856-AD8C8EA24DA1}" type="slidenum">
              <a:rPr lang="en-US" altLang="en-US"/>
              <a:pPr/>
              <a:t>24</a:t>
            </a:fld>
            <a:endParaRPr lang="en-US"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240374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miter lim="800000"/>
            <a:headEnd/>
            <a:tailEnd/>
          </a:ln>
        </p:spPr>
        <p:txBody>
          <a:bodyPr/>
          <a:lstStyle/>
          <a:p>
            <a:fld id="{D23264AB-E8CD-4ED1-B4B1-64EEBCA6E299}" type="slidenum">
              <a:rPr lang="en-US" altLang="en-US"/>
              <a:pPr/>
              <a:t>25</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3698263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C8907E5D-2E07-4B4C-B274-CB0D768301B2}" type="slidenum">
              <a:rPr lang="en-US" altLang="en-US"/>
              <a:pPr/>
              <a:t>26</a:t>
            </a:fld>
            <a:endParaRPr lang="en-US"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403038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miter lim="800000"/>
            <a:headEnd/>
            <a:tailEnd/>
          </a:ln>
        </p:spPr>
        <p:txBody>
          <a:bodyPr/>
          <a:lstStyle/>
          <a:p>
            <a:fld id="{55548A82-C667-4C64-B77D-2421F14F34CD}" type="slidenum">
              <a:rPr lang="en-US" altLang="en-US"/>
              <a:pPr/>
              <a:t>27</a:t>
            </a:fld>
            <a:endParaRPr lang="en-US"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2618871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ChangeArrowheads="1" noTextEdit="1"/>
          </p:cNvSpPr>
          <p:nvPr>
            <p:ph type="sldImg"/>
          </p:nvPr>
        </p:nvSpPr>
        <p:spPr>
          <a:ln/>
        </p:spPr>
      </p:sp>
      <p:sp>
        <p:nvSpPr>
          <p:cNvPr id="82947" name="Notes Placeholder 2"/>
          <p:cNvSpPr>
            <a:spLocks noGrp="1" noChangeArrowheads="1"/>
          </p:cNvSpPr>
          <p:nvPr>
            <p:ph type="body" idx="1"/>
          </p:nvPr>
        </p:nvSpPr>
        <p:spPr>
          <a:noFill/>
        </p:spPr>
        <p:txBody>
          <a:bodyPr/>
          <a:lstStyle/>
          <a:p>
            <a:pPr eaLnBrk="1" hangingPunct="1"/>
            <a:endParaRPr lang="en-US" altLang="en-US" smtClean="0"/>
          </a:p>
        </p:txBody>
      </p:sp>
      <p:sp>
        <p:nvSpPr>
          <p:cNvPr id="82948" name="Slide Number Placeholder 3"/>
          <p:cNvSpPr>
            <a:spLocks noGrp="1"/>
          </p:cNvSpPr>
          <p:nvPr>
            <p:ph type="sldNum" sz="quarter" idx="5"/>
          </p:nvPr>
        </p:nvSpPr>
        <p:spPr>
          <a:noFill/>
          <a:ln>
            <a:miter lim="800000"/>
            <a:headEnd/>
            <a:tailEnd/>
          </a:ln>
        </p:spPr>
        <p:txBody>
          <a:bodyPr/>
          <a:lstStyle/>
          <a:p>
            <a:fld id="{259E671B-BFC3-438E-9005-989C95F5006F}" type="slidenum">
              <a:rPr lang="en-US" altLang="en-US"/>
              <a:pPr/>
              <a:t>28</a:t>
            </a:fld>
            <a:endParaRPr lang="en-US" altLang="en-US"/>
          </a:p>
        </p:txBody>
      </p:sp>
    </p:spTree>
    <p:extLst>
      <p:ext uri="{BB962C8B-B14F-4D97-AF65-F5344CB8AC3E}">
        <p14:creationId xmlns:p14="http://schemas.microsoft.com/office/powerpoint/2010/main" val="42610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ChangeArrowheads="1" noTextEdit="1"/>
          </p:cNvSpPr>
          <p:nvPr>
            <p:ph type="sldImg"/>
          </p:nvPr>
        </p:nvSpPr>
        <p:spPr>
          <a:ln/>
        </p:spPr>
      </p:sp>
      <p:sp>
        <p:nvSpPr>
          <p:cNvPr id="83971" name="Notes Placeholder 2"/>
          <p:cNvSpPr>
            <a:spLocks noGrp="1" noChangeArrowheads="1"/>
          </p:cNvSpPr>
          <p:nvPr>
            <p:ph type="body" idx="1"/>
          </p:nvPr>
        </p:nvSpPr>
        <p:spPr>
          <a:noFill/>
        </p:spPr>
        <p:txBody>
          <a:bodyPr/>
          <a:lstStyle/>
          <a:p>
            <a:pPr eaLnBrk="1" hangingPunct="1"/>
            <a:endParaRPr lang="en-US" altLang="en-US" smtClean="0"/>
          </a:p>
        </p:txBody>
      </p:sp>
      <p:sp>
        <p:nvSpPr>
          <p:cNvPr id="83972" name="Slide Number Placeholder 3"/>
          <p:cNvSpPr>
            <a:spLocks noGrp="1"/>
          </p:cNvSpPr>
          <p:nvPr>
            <p:ph type="sldNum" sz="quarter" idx="5"/>
          </p:nvPr>
        </p:nvSpPr>
        <p:spPr>
          <a:noFill/>
          <a:ln>
            <a:miter lim="800000"/>
            <a:headEnd/>
            <a:tailEnd/>
          </a:ln>
        </p:spPr>
        <p:txBody>
          <a:bodyPr/>
          <a:lstStyle/>
          <a:p>
            <a:fld id="{BBEA15A9-B809-4272-8EE3-5812E6978B47}" type="slidenum">
              <a:rPr lang="en-US" altLang="en-US"/>
              <a:pPr/>
              <a:t>29</a:t>
            </a:fld>
            <a:endParaRPr lang="en-US" altLang="en-US"/>
          </a:p>
        </p:txBody>
      </p:sp>
    </p:spTree>
    <p:extLst>
      <p:ext uri="{BB962C8B-B14F-4D97-AF65-F5344CB8AC3E}">
        <p14:creationId xmlns:p14="http://schemas.microsoft.com/office/powerpoint/2010/main" val="203649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E5F2958F-5640-47B3-91AD-07B790DA9E64}" type="datetimeFigureOut">
              <a:rPr lang="en-US" smtClean="0"/>
              <a:pPr/>
              <a:t>3/27/2019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7C3E8C3F-1970-4A06-BE05-C83E6BE5ED6F}"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5F2958F-5640-47B3-91AD-07B790DA9E64}"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5F2958F-5640-47B3-91AD-07B790DA9E64}"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E5F2958F-5640-47B3-91AD-07B790DA9E64}" type="datetimeFigureOut">
              <a:rPr lang="en-US" smtClean="0"/>
              <a:pPr/>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E8C3F-1970-4A06-BE05-C83E6BE5ED6F}"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5F2958F-5640-47B3-91AD-07B790DA9E64}" type="datetimeFigureOut">
              <a:rPr lang="en-US" smtClean="0"/>
              <a:pPr/>
              <a:t>3/27/2019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7C3E8C3F-1970-4A06-BE05-C83E6BE5ED6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5F2958F-5640-47B3-91AD-07B790DA9E64}" type="datetimeFigureOut">
              <a:rPr lang="en-US" smtClean="0"/>
              <a:pPr/>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E8C3F-1970-4A06-BE05-C83E6BE5ED6F}"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E5F2958F-5640-47B3-91AD-07B790DA9E64}" type="datetimeFigureOut">
              <a:rPr lang="en-US" smtClean="0"/>
              <a:pPr/>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3E8C3F-1970-4A06-BE05-C83E6BE5ED6F}"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5F2958F-5640-47B3-91AD-07B790DA9E64}" type="datetimeFigureOut">
              <a:rPr lang="en-US" smtClean="0"/>
              <a:pPr/>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F2958F-5640-47B3-91AD-07B790DA9E64}" type="datetimeFigureOut">
              <a:rPr lang="en-US" smtClean="0"/>
              <a:pPr/>
              <a:t>3/27/2019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3E8C3F-1970-4A06-BE05-C83E6BE5ED6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5F2958F-5640-47B3-91AD-07B790DA9E64}" type="datetimeFigureOut">
              <a:rPr lang="en-US" smtClean="0"/>
              <a:pPr/>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E8C3F-1970-4A06-BE05-C83E6BE5ED6F}"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5F2958F-5640-47B3-91AD-07B790DA9E64}" type="datetimeFigureOut">
              <a:rPr lang="en-US" smtClean="0"/>
              <a:pPr/>
              <a:t>3/27/2019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7C3E8C3F-1970-4A06-BE05-C83E6BE5ED6F}"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E5F2958F-5640-47B3-91AD-07B790DA9E64}" type="datetimeFigureOut">
              <a:rPr lang="en-US" smtClean="0"/>
              <a:pPr/>
              <a:t>3/27/2019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C3E8C3F-1970-4A06-BE05-C83E6BE5ED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715" y="710536"/>
            <a:ext cx="7543800" cy="637692"/>
          </a:xfrm>
        </p:spPr>
        <p:txBody>
          <a:bodyPr>
            <a:normAutofit fontScale="90000"/>
          </a:bodyPr>
          <a:lstStyle/>
          <a:p>
            <a:pPr algn="ctr"/>
            <a:r>
              <a:rPr lang="en-US" u="sng" smtClean="0">
                <a:solidFill>
                  <a:srgbClr val="C00000"/>
                </a:solidFill>
              </a:rPr>
              <a:t>Unit 5</a:t>
            </a:r>
            <a:endParaRPr lang="en-US" u="sng" dirty="0">
              <a:solidFill>
                <a:srgbClr val="C00000"/>
              </a:solidFill>
            </a:endParaRPr>
          </a:p>
        </p:txBody>
      </p:sp>
      <p:sp>
        <p:nvSpPr>
          <p:cNvPr id="3" name="Content Placeholder 2"/>
          <p:cNvSpPr>
            <a:spLocks noGrp="1"/>
          </p:cNvSpPr>
          <p:nvPr>
            <p:ph sz="quarter" idx="1"/>
          </p:nvPr>
        </p:nvSpPr>
        <p:spPr>
          <a:xfrm>
            <a:off x="638715" y="1607536"/>
            <a:ext cx="7543800" cy="2995777"/>
          </a:xfrm>
        </p:spPr>
        <p:txBody>
          <a:bodyPr>
            <a:noAutofit/>
          </a:bodyPr>
          <a:lstStyle/>
          <a:p>
            <a:pPr algn="ctr">
              <a:lnSpc>
                <a:spcPct val="150000"/>
              </a:lnSpc>
              <a:buFont typeface="Wingdings" panose="05000000000000000000" pitchFamily="2" charset="2"/>
              <a:buChar char="Ø"/>
            </a:pPr>
            <a:r>
              <a:rPr lang="en-US" sz="2400" dirty="0" smtClean="0">
                <a:solidFill>
                  <a:srgbClr val="FF0000"/>
                </a:solidFill>
              </a:rPr>
              <a:t>Designing the work place, </a:t>
            </a:r>
          </a:p>
          <a:p>
            <a:pPr algn="ctr">
              <a:lnSpc>
                <a:spcPct val="150000"/>
              </a:lnSpc>
              <a:buFont typeface="Wingdings" panose="05000000000000000000" pitchFamily="2" charset="2"/>
              <a:buChar char="Ø"/>
            </a:pPr>
            <a:r>
              <a:rPr lang="en-US" sz="2400" dirty="0" smtClean="0">
                <a:solidFill>
                  <a:srgbClr val="FF0000"/>
                </a:solidFill>
              </a:rPr>
              <a:t>Inventory control, material handling and quality control.</a:t>
            </a:r>
          </a:p>
          <a:p>
            <a:pPr algn="ctr">
              <a:lnSpc>
                <a:spcPct val="150000"/>
              </a:lnSpc>
              <a:buFont typeface="Wingdings" panose="05000000000000000000" pitchFamily="2" charset="2"/>
              <a:buChar char="Ø"/>
            </a:pPr>
            <a:r>
              <a:rPr lang="en-US" sz="2400" dirty="0" smtClean="0"/>
              <a:t>Marketing functions, market segmentation, market research and channels of distribution,</a:t>
            </a:r>
          </a:p>
          <a:p>
            <a:pPr algn="ctr">
              <a:lnSpc>
                <a:spcPct val="150000"/>
              </a:lnSpc>
              <a:buFont typeface="Wingdings" panose="05000000000000000000" pitchFamily="2" charset="2"/>
              <a:buChar char="Ø"/>
            </a:pPr>
            <a:r>
              <a:rPr lang="en-US" sz="2400" dirty="0" smtClean="0"/>
              <a:t> Sales promotion and product pricing. </a:t>
            </a:r>
            <a:endParaRPr lang="en-US" sz="2400" dirty="0"/>
          </a:p>
        </p:txBody>
      </p:sp>
    </p:spTree>
    <p:extLst>
      <p:ext uri="{BB962C8B-B14F-4D97-AF65-F5344CB8AC3E}">
        <p14:creationId xmlns:p14="http://schemas.microsoft.com/office/powerpoint/2010/main" val="2238737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57338" y="533400"/>
            <a:ext cx="6029325" cy="57912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61851" y="707571"/>
            <a:ext cx="7929155" cy="5135879"/>
          </a:xfrm>
        </p:spPr>
        <p:txBody>
          <a:bodyPr>
            <a:normAutofit fontScale="92500"/>
          </a:bodyPr>
          <a:lstStyle/>
          <a:p>
            <a:r>
              <a:rPr lang="en-US" b="1" u="sng" dirty="0" smtClean="0"/>
              <a:t>Hand Tools and Controls</a:t>
            </a:r>
          </a:p>
          <a:p>
            <a:pPr>
              <a:buNone/>
            </a:pPr>
            <a:r>
              <a:rPr lang="en-US" dirty="0" smtClean="0"/>
              <a:t>Hand tools should be designed according to ergonomic requirements</a:t>
            </a:r>
          </a:p>
          <a:p>
            <a:r>
              <a:rPr lang="en-US" dirty="0" smtClean="0"/>
              <a:t>choose tools that allow workers to use larger muscles in the shoulders, arms and legs, rather than the smaller muscles in the wrists and fingers; </a:t>
            </a:r>
          </a:p>
          <a:p>
            <a:r>
              <a:rPr lang="en-US" dirty="0" smtClean="0"/>
              <a:t>do not use tools with spaces where fingers and skin can get caught </a:t>
            </a:r>
          </a:p>
          <a:p>
            <a:r>
              <a:rPr lang="en-US" dirty="0" smtClean="0"/>
              <a:t>choose tools that do not require the worker to bend the wrist, stoop, stretch or twist (see figure 16); </a:t>
            </a:r>
          </a:p>
          <a:p>
            <a:r>
              <a:rPr lang="en-US" dirty="0" smtClean="0"/>
              <a:t>choose tools with handles that are long enough to fit the whole hand;</a:t>
            </a:r>
          </a:p>
          <a:p>
            <a:r>
              <a:rPr lang="en-US" dirty="0" smtClean="0"/>
              <a:t>where possible, tools should be appropriate for right and left-handed workers.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u="sng" dirty="0" smtClean="0"/>
              <a:t>Lifting</a:t>
            </a:r>
          </a:p>
          <a:p>
            <a:r>
              <a:rPr lang="en-US" dirty="0" smtClean="0"/>
              <a:t>It is important to organize the work so as to </a:t>
            </a:r>
            <a:r>
              <a:rPr lang="en-US" dirty="0" err="1" smtClean="0"/>
              <a:t>minimise</a:t>
            </a:r>
            <a:r>
              <a:rPr lang="en-US" dirty="0" smtClean="0"/>
              <a:t> the amount of lifting and, where necessary, to use mechanical means. Here are a number of do’s and don’ts for lifting and carrying properly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963263" y="1201783"/>
            <a:ext cx="7111645" cy="438911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831896" y="896983"/>
            <a:ext cx="6969079" cy="471800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80434" y="827313"/>
            <a:ext cx="8015711" cy="485938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57349" y="641655"/>
            <a:ext cx="7994468" cy="555050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256009" y="949236"/>
            <a:ext cx="7196885" cy="4331562"/>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srcRect/>
          <a:stretch>
            <a:fillRect/>
          </a:stretch>
        </p:blipFill>
        <p:spPr bwMode="auto">
          <a:xfrm>
            <a:off x="1519238" y="457200"/>
            <a:ext cx="6105525" cy="5943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dirty="0" smtClean="0"/>
              <a:t>Job Design</a:t>
            </a:r>
          </a:p>
          <a:p>
            <a:r>
              <a:rPr lang="en-US" dirty="0" smtClean="0"/>
              <a:t>Well designed jobs consider the worker’s mental and physical characteristics and tries to </a:t>
            </a:r>
            <a:r>
              <a:rPr lang="en-US" dirty="0" err="1" smtClean="0"/>
              <a:t>minimise</a:t>
            </a:r>
            <a:r>
              <a:rPr lang="en-US" dirty="0" smtClean="0"/>
              <a:t> the amount of work that is boring, repetitive and lacks stimulation or interest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566" y="109175"/>
            <a:ext cx="7772400" cy="1143000"/>
          </a:xfrm>
        </p:spPr>
        <p:txBody>
          <a:bodyPr/>
          <a:lstStyle/>
          <a:p>
            <a:r>
              <a:rPr lang="en-US" dirty="0" smtClean="0"/>
              <a:t>Designing the work place</a:t>
            </a:r>
            <a:endParaRPr lang="en-US" dirty="0"/>
          </a:p>
        </p:txBody>
      </p:sp>
      <p:sp>
        <p:nvSpPr>
          <p:cNvPr id="3" name="Content Placeholder 2"/>
          <p:cNvSpPr>
            <a:spLocks noGrp="1"/>
          </p:cNvSpPr>
          <p:nvPr>
            <p:ph sz="quarter" idx="1"/>
          </p:nvPr>
        </p:nvSpPr>
        <p:spPr>
          <a:xfrm>
            <a:off x="705394" y="1447800"/>
            <a:ext cx="7981406" cy="4892040"/>
          </a:xfrm>
        </p:spPr>
        <p:txBody>
          <a:bodyPr>
            <a:normAutofit fontScale="92500"/>
          </a:bodyPr>
          <a:lstStyle/>
          <a:p>
            <a:r>
              <a:rPr lang="en-US" dirty="0" smtClean="0"/>
              <a:t>A well-designed workstation is important for productive work </a:t>
            </a:r>
          </a:p>
          <a:p>
            <a:r>
              <a:rPr lang="en-US" dirty="0" smtClean="0"/>
              <a:t>Each workstation should be designed to suit the needs of the individual worker (dependant upon </a:t>
            </a:r>
            <a:r>
              <a:rPr lang="en-US" dirty="0" err="1" smtClean="0"/>
              <a:t>height,reach</a:t>
            </a:r>
            <a:r>
              <a:rPr lang="en-US" dirty="0" smtClean="0"/>
              <a:t>, size, etc) and take into account the type of machine being used and the task being performed.</a:t>
            </a:r>
          </a:p>
          <a:p>
            <a:r>
              <a:rPr lang="en-US" dirty="0" smtClean="0"/>
              <a:t>A well-</a:t>
            </a:r>
            <a:r>
              <a:rPr lang="en-US" dirty="0" err="1" smtClean="0"/>
              <a:t>organised</a:t>
            </a:r>
            <a:r>
              <a:rPr lang="en-US" dirty="0" smtClean="0"/>
              <a:t> workstation (and workplace), that is well-lit, free from chemical hazards and noise, and that </a:t>
            </a:r>
            <a:r>
              <a:rPr lang="en-US" dirty="0" err="1" smtClean="0"/>
              <a:t>minimises</a:t>
            </a:r>
            <a:r>
              <a:rPr lang="en-US" dirty="0" smtClean="0"/>
              <a:t> material handling, will improve efficiency and reduce worker fatigue.</a:t>
            </a:r>
          </a:p>
          <a:p>
            <a:r>
              <a:rPr lang="en-US" dirty="0" smtClean="0"/>
              <a:t>Sometimes even minor ergonomic changes in the design of equipment, workstations or job tasks, that cost very little, can make significant improvements in worker comfort, health, safety and productivity.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 for workplace design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1472157" y="1627550"/>
            <a:ext cx="6339432" cy="431332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ctrTitle"/>
          </p:nvPr>
        </p:nvSpPr>
        <p:spPr>
          <a:xfrm>
            <a:off x="915988" y="381000"/>
            <a:ext cx="7623175" cy="762000"/>
          </a:xfrm>
        </p:spPr>
        <p:txBody>
          <a:bodyPr/>
          <a:lstStyle/>
          <a:p>
            <a:pPr eaLnBrk="1" hangingPunct="1"/>
            <a:r>
              <a:rPr lang="en-IN" altLang="en-US" smtClean="0"/>
              <a:t>UNIT V:</a:t>
            </a:r>
            <a:endParaRPr lang="en-US" altLang="en-US" smtClean="0"/>
          </a:p>
        </p:txBody>
      </p:sp>
      <p:sp>
        <p:nvSpPr>
          <p:cNvPr id="14339" name="Subtitle 2"/>
          <p:cNvSpPr>
            <a:spLocks noGrp="1" noChangeArrowheads="1"/>
          </p:cNvSpPr>
          <p:nvPr>
            <p:ph type="subTitle" idx="1"/>
          </p:nvPr>
        </p:nvSpPr>
        <p:spPr>
          <a:xfrm>
            <a:off x="647700" y="2057400"/>
            <a:ext cx="8158163" cy="2286000"/>
          </a:xfrm>
        </p:spPr>
        <p:txBody>
          <a:bodyPr/>
          <a:lstStyle/>
          <a:p>
            <a:pPr eaLnBrk="1" hangingPunct="1"/>
            <a:r>
              <a:rPr lang="en-IN" altLang="en-US" sz="2800" smtClean="0"/>
              <a:t>Designing the work place, Inventory control, material handling and quality control.</a:t>
            </a:r>
            <a:br>
              <a:rPr lang="en-IN" altLang="en-US" sz="2800" smtClean="0"/>
            </a:br>
            <a:r>
              <a:rPr lang="en-IN" altLang="en-US" sz="2800" smtClean="0"/>
              <a:t>Marketing functions, market segmentation, market research and channels of distribution, Sales promotion and product pricing.</a:t>
            </a:r>
            <a:endParaRPr lang="en-US" altLang="en-US" sz="2800" smtClean="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09600" y="277813"/>
            <a:ext cx="7620000" cy="712787"/>
          </a:xfrm>
        </p:spPr>
        <p:txBody>
          <a:bodyPr>
            <a:normAutofit fontScale="90000"/>
          </a:bodyPr>
          <a:lstStyle/>
          <a:p>
            <a:pPr algn="ctr" eaLnBrk="1" hangingPunct="1"/>
            <a:r>
              <a:rPr lang="en-US" altLang="en-US" smtClean="0"/>
              <a:t>  Issues in Workstation Design</a:t>
            </a:r>
          </a:p>
        </p:txBody>
      </p:sp>
      <p:sp>
        <p:nvSpPr>
          <p:cNvPr id="15363" name="Text Box 3"/>
          <p:cNvSpPr txBox="1">
            <a:spLocks noChangeArrowheads="1"/>
          </p:cNvSpPr>
          <p:nvPr/>
        </p:nvSpPr>
        <p:spPr bwMode="auto">
          <a:xfrm>
            <a:off x="609600" y="1295400"/>
            <a:ext cx="7848600" cy="4708525"/>
          </a:xfrm>
          <a:prstGeom prst="rect">
            <a:avLst/>
          </a:prstGeom>
          <a:noFill/>
          <a:ln w="9525">
            <a:noFill/>
            <a:miter lim="800000"/>
            <a:headEnd/>
            <a:tailEnd/>
          </a:ln>
        </p:spPr>
        <p:txBody>
          <a:bodyPr>
            <a:spAutoFit/>
          </a:bodyPr>
          <a:lstStyle/>
          <a:p>
            <a:pPr marL="577850" indent="-577850"/>
            <a:endParaRPr lang="en-US" altLang="en-US" sz="2000">
              <a:latin typeface="Helvetica" charset="0"/>
            </a:endParaRPr>
          </a:p>
          <a:p>
            <a:pPr marL="577850" indent="-577850"/>
            <a:r>
              <a:rPr lang="en-US" altLang="en-US" sz="2000">
                <a:latin typeface="Helvetica" charset="0"/>
              </a:rPr>
              <a:t>1.	Avoid static loads and fixed work postures</a:t>
            </a:r>
          </a:p>
          <a:p>
            <a:pPr marL="577850" indent="-577850"/>
            <a:r>
              <a:rPr lang="en-US" altLang="en-US" sz="2000">
                <a:latin typeface="Helvetica" charset="0"/>
              </a:rPr>
              <a:t>2.	Reduce cumulative trauma disorders risks</a:t>
            </a:r>
          </a:p>
          <a:p>
            <a:pPr marL="577850" indent="-577850"/>
            <a:r>
              <a:rPr lang="en-US" altLang="en-US" sz="2000">
                <a:latin typeface="Helvetica" charset="0"/>
              </a:rPr>
              <a:t>3.	Work height at ~50 mm below elbow</a:t>
            </a:r>
          </a:p>
          <a:p>
            <a:pPr marL="577850" indent="-577850"/>
            <a:r>
              <a:rPr lang="en-US" altLang="en-US" sz="2000">
                <a:latin typeface="Helvetica" charset="0"/>
              </a:rPr>
              <a:t>4.	Give employee an adjustable chair</a:t>
            </a:r>
          </a:p>
          <a:p>
            <a:pPr marL="577850" indent="-577850"/>
            <a:r>
              <a:rPr lang="en-US" altLang="en-US" sz="2000">
                <a:latin typeface="Helvetica" charset="0"/>
              </a:rPr>
              <a:t>5.	Use feet as well as hands</a:t>
            </a:r>
          </a:p>
          <a:p>
            <a:pPr marL="577850" indent="-577850"/>
            <a:r>
              <a:rPr lang="en-US" altLang="en-US" sz="2000">
                <a:latin typeface="Helvetica" charset="0"/>
              </a:rPr>
              <a:t>6.	Use gravity, don't oppose it</a:t>
            </a:r>
          </a:p>
          <a:p>
            <a:pPr marL="577850" indent="-577850"/>
            <a:r>
              <a:rPr lang="en-US" altLang="en-US" sz="2000">
                <a:latin typeface="Helvetica" charset="0"/>
              </a:rPr>
              <a:t>7.	Conserve momentum</a:t>
            </a:r>
          </a:p>
          <a:p>
            <a:pPr marL="577850" indent="-577850"/>
            <a:r>
              <a:rPr lang="en-US" altLang="en-US" sz="2000">
                <a:latin typeface="Helvetica" charset="0"/>
              </a:rPr>
              <a:t>8.	Use two-handed motions rather than one-handed</a:t>
            </a:r>
          </a:p>
          <a:p>
            <a:pPr marL="577850" indent="-577850"/>
            <a:r>
              <a:rPr lang="en-US" altLang="en-US" sz="2000">
                <a:latin typeface="Helvetica" charset="0"/>
              </a:rPr>
              <a:t>9.	Use parallel motions for eye control of two-handed motions</a:t>
            </a:r>
          </a:p>
          <a:p>
            <a:pPr marL="577850" indent="-577850"/>
            <a:r>
              <a:rPr lang="en-US" altLang="en-US" sz="2000">
                <a:latin typeface="Helvetica" charset="0"/>
              </a:rPr>
              <a:t>10.	Use rowing motions for two-hand motions</a:t>
            </a:r>
          </a:p>
          <a:p>
            <a:pPr marL="577850" indent="-577850"/>
            <a:r>
              <a:rPr lang="en-US" altLang="en-US" sz="2000">
                <a:latin typeface="Helvetica" charset="0"/>
              </a:rPr>
              <a:t>11.	Pivot motions about the elbow</a:t>
            </a:r>
          </a:p>
          <a:p>
            <a:pPr marL="577850" indent="-577850"/>
            <a:r>
              <a:rPr lang="en-US" altLang="en-US" sz="2000">
                <a:latin typeface="Helvetica" charset="0"/>
              </a:rPr>
              <a:t>12.	Use the preferred hand</a:t>
            </a:r>
          </a:p>
          <a:p>
            <a:pPr marL="577850" indent="-577850"/>
            <a:r>
              <a:rPr lang="en-US" altLang="en-US" sz="2000">
                <a:latin typeface="Helvetica" charset="0"/>
              </a:rPr>
              <a:t>13.	Keep arm motions in the normal work area</a:t>
            </a:r>
          </a:p>
          <a:p>
            <a:pPr marL="577850" indent="-577850"/>
            <a:r>
              <a:rPr lang="en-US" altLang="en-US" sz="2000">
                <a:latin typeface="Helvetica" charset="0"/>
              </a:rPr>
              <a:t>14.	Let the small woman reach; let the large man fit</a:t>
            </a:r>
          </a:p>
        </p:txBody>
      </p:sp>
    </p:spTree>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28650" y="365125"/>
            <a:ext cx="7886700" cy="930275"/>
          </a:xfrm>
        </p:spPr>
        <p:txBody>
          <a:bodyPr>
            <a:normAutofit fontScale="90000"/>
          </a:bodyPr>
          <a:lstStyle/>
          <a:p>
            <a:pPr eaLnBrk="1" hangingPunct="1"/>
            <a:r>
              <a:rPr lang="en-US" altLang="en-US" sz="3800" smtClean="0"/>
              <a:t>Goals of Workplace Design and Layout</a:t>
            </a:r>
          </a:p>
        </p:txBody>
      </p:sp>
      <p:sp>
        <p:nvSpPr>
          <p:cNvPr id="16387" name="Rectangle 3"/>
          <p:cNvSpPr>
            <a:spLocks noGrp="1" noChangeArrowheads="1"/>
          </p:cNvSpPr>
          <p:nvPr>
            <p:ph idx="1"/>
          </p:nvPr>
        </p:nvSpPr>
        <p:spPr>
          <a:xfrm>
            <a:off x="661988" y="1524000"/>
            <a:ext cx="8177212" cy="5181600"/>
          </a:xfrm>
        </p:spPr>
        <p:txBody>
          <a:bodyPr/>
          <a:lstStyle/>
          <a:p>
            <a:pPr eaLnBrk="1" hangingPunct="1"/>
            <a:r>
              <a:rPr lang="en-US" altLang="en-US" sz="2800" smtClean="0"/>
              <a:t>Maximize performance and minimize hazards:</a:t>
            </a:r>
          </a:p>
          <a:p>
            <a:pPr lvl="1" eaLnBrk="1" hangingPunct="1"/>
            <a:r>
              <a:rPr lang="en-US" altLang="en-US" sz="2800" smtClean="0"/>
              <a:t>Minimize postural stress and fatigue (e.g. due to static loading)  --- risk factor for work-related injury</a:t>
            </a:r>
          </a:p>
          <a:p>
            <a:pPr lvl="1" eaLnBrk="1" hangingPunct="1"/>
            <a:r>
              <a:rPr lang="en-US" altLang="en-US" sz="2800" smtClean="0"/>
              <a:t>Provide reach capability</a:t>
            </a:r>
          </a:p>
          <a:p>
            <a:pPr lvl="2" eaLnBrk="1" hangingPunct="1"/>
            <a:r>
              <a:rPr lang="en-US" altLang="en-US" sz="2800" smtClean="0"/>
              <a:t>Anthropometry</a:t>
            </a:r>
          </a:p>
          <a:p>
            <a:pPr lvl="1" eaLnBrk="1" hangingPunct="1"/>
            <a:r>
              <a:rPr lang="en-US" altLang="en-US" sz="2800" smtClean="0"/>
              <a:t>Minimize motion times and error rates</a:t>
            </a:r>
          </a:p>
          <a:p>
            <a:pPr lvl="2" eaLnBrk="1" hangingPunct="1"/>
            <a:r>
              <a:rPr lang="en-US" altLang="en-US" sz="2800" smtClean="0"/>
              <a:t>Work measurement (e.g. 30% time increase when working overhead)</a:t>
            </a:r>
          </a:p>
          <a:p>
            <a:pPr lvl="1" eaLnBrk="1" hangingPunct="1"/>
            <a:r>
              <a:rPr lang="en-US" altLang="en-US" sz="2800" smtClean="0"/>
              <a:t>Provide force capability</a:t>
            </a:r>
          </a:p>
          <a:p>
            <a:pPr lvl="2" eaLnBrk="1" hangingPunct="1"/>
            <a:r>
              <a:rPr lang="en-US" altLang="en-US" sz="2800" smtClean="0"/>
              <a:t>strength data and models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28650" y="152400"/>
            <a:ext cx="7886700" cy="625475"/>
          </a:xfrm>
        </p:spPr>
        <p:txBody>
          <a:bodyPr>
            <a:normAutofit fontScale="90000"/>
          </a:bodyPr>
          <a:lstStyle/>
          <a:p>
            <a:pPr algn="ctr" eaLnBrk="1" hangingPunct="1"/>
            <a:r>
              <a:rPr lang="en-US" altLang="en-US" smtClean="0"/>
              <a:t>Workplace design</a:t>
            </a:r>
          </a:p>
        </p:txBody>
      </p:sp>
      <p:sp>
        <p:nvSpPr>
          <p:cNvPr id="436227" name="Rectangle 3">
            <a:extLst>
              <a:ext uri="{FF2B5EF4-FFF2-40B4-BE49-F238E27FC236}"/>
            </a:extLst>
          </p:cNvPr>
          <p:cNvSpPr>
            <a:spLocks noGrp="1" noChangeArrowheads="1"/>
          </p:cNvSpPr>
          <p:nvPr>
            <p:ph idx="1"/>
          </p:nvPr>
        </p:nvSpPr>
        <p:spPr>
          <a:xfrm>
            <a:off x="628650" y="990600"/>
            <a:ext cx="8362950" cy="5181600"/>
          </a:xfrm>
        </p:spPr>
        <p:txBody>
          <a:bodyPr rtlCol="0">
            <a:normAutofit fontScale="92500" lnSpcReduction="20000"/>
          </a:bodyPr>
          <a:lstStyle/>
          <a:p>
            <a:pPr eaLnBrk="1" fontAlgn="auto" hangingPunct="1">
              <a:spcAft>
                <a:spcPts val="0"/>
              </a:spcAft>
              <a:defRPr/>
            </a:pPr>
            <a:r>
              <a:rPr lang="en-US" altLang="en-US" sz="2400" dirty="0"/>
              <a:t>Often a major task of ergonomists</a:t>
            </a:r>
          </a:p>
          <a:p>
            <a:pPr lvl="1" eaLnBrk="1" fontAlgn="auto" hangingPunct="1">
              <a:spcAft>
                <a:spcPts val="0"/>
              </a:spcAft>
              <a:defRPr/>
            </a:pPr>
            <a:r>
              <a:rPr lang="en-US" altLang="en-US" sz="2400" dirty="0"/>
              <a:t>Strong relationship between productivity of a workers and their comfort</a:t>
            </a:r>
          </a:p>
          <a:p>
            <a:pPr eaLnBrk="1" fontAlgn="auto" hangingPunct="1">
              <a:spcAft>
                <a:spcPts val="0"/>
              </a:spcAft>
              <a:defRPr/>
            </a:pPr>
            <a:r>
              <a:rPr lang="en-US" altLang="en-US" sz="2400" dirty="0"/>
              <a:t>Primary objective:  accommodate the worker</a:t>
            </a:r>
          </a:p>
          <a:p>
            <a:pPr lvl="1" eaLnBrk="1" fontAlgn="auto" hangingPunct="1">
              <a:spcAft>
                <a:spcPts val="0"/>
              </a:spcAft>
              <a:defRPr/>
            </a:pPr>
            <a:r>
              <a:rPr lang="en-US" altLang="en-US" sz="2400" dirty="0"/>
              <a:t>An uncomfortable workplace results in increased energy demands, fatigue, decreased worker performance, and occupational injuries</a:t>
            </a:r>
          </a:p>
          <a:p>
            <a:pPr eaLnBrk="1" fontAlgn="auto" hangingPunct="1">
              <a:spcAft>
                <a:spcPts val="0"/>
              </a:spcAft>
              <a:defRPr/>
            </a:pPr>
            <a:r>
              <a:rPr lang="en-US" altLang="en-US" sz="2400" dirty="0"/>
              <a:t>General considerations</a:t>
            </a:r>
          </a:p>
          <a:p>
            <a:pPr lvl="1" eaLnBrk="1" fontAlgn="auto" hangingPunct="1">
              <a:spcAft>
                <a:spcPts val="0"/>
              </a:spcAft>
              <a:defRPr/>
            </a:pPr>
            <a:r>
              <a:rPr lang="en-US" altLang="en-US" sz="2400" dirty="0"/>
              <a:t>Clearances, reaches, and manipulations (conserve momentum, use gravity when you can)</a:t>
            </a:r>
          </a:p>
          <a:p>
            <a:pPr lvl="1" eaLnBrk="1" fontAlgn="auto" hangingPunct="1">
              <a:spcAft>
                <a:spcPts val="0"/>
              </a:spcAft>
              <a:defRPr/>
            </a:pPr>
            <a:r>
              <a:rPr lang="en-US" altLang="en-US" sz="2400" dirty="0"/>
              <a:t>Visual and auditory demands</a:t>
            </a:r>
          </a:p>
          <a:p>
            <a:pPr lvl="1" eaLnBrk="1" fontAlgn="auto" hangingPunct="1">
              <a:spcAft>
                <a:spcPts val="0"/>
              </a:spcAft>
              <a:defRPr/>
            </a:pPr>
            <a:r>
              <a:rPr lang="en-US" altLang="en-US" sz="2400" dirty="0"/>
              <a:t>Population stereotypes</a:t>
            </a:r>
          </a:p>
          <a:p>
            <a:pPr lvl="1" eaLnBrk="1" fontAlgn="auto" hangingPunct="1">
              <a:spcAft>
                <a:spcPts val="0"/>
              </a:spcAft>
              <a:defRPr/>
            </a:pPr>
            <a:r>
              <a:rPr lang="en-US" altLang="en-US" sz="2400" dirty="0"/>
              <a:t>Standardization, fixed locations, and the total system</a:t>
            </a:r>
          </a:p>
          <a:p>
            <a:pPr lvl="1" eaLnBrk="1" fontAlgn="auto" hangingPunct="1">
              <a:spcAft>
                <a:spcPts val="0"/>
              </a:spcAft>
              <a:defRPr/>
            </a:pPr>
            <a:r>
              <a:rPr lang="en-US" altLang="en-US" sz="2400" dirty="0"/>
              <a:t>Environmental (noise, lighting, temperature, vibration) and organizational factors (such as contact with workers, supervisory control, pacing demands, incentive programs, etc.—can affect mental well being and emotional health)</a:t>
            </a:r>
          </a:p>
          <a:p>
            <a:pPr lvl="1" eaLnBrk="1" fontAlgn="auto" hangingPunct="1">
              <a:spcAft>
                <a:spcPts val="0"/>
              </a:spcAft>
              <a:defRPr/>
            </a:pPr>
            <a:r>
              <a:rPr lang="en-US" altLang="en-US" sz="2400" dirty="0"/>
              <a:t>Posture changes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28650" y="365125"/>
            <a:ext cx="7886700" cy="549275"/>
          </a:xfrm>
        </p:spPr>
        <p:txBody>
          <a:bodyPr>
            <a:normAutofit fontScale="90000"/>
          </a:bodyPr>
          <a:lstStyle/>
          <a:p>
            <a:pPr algn="ctr" eaLnBrk="1" hangingPunct="1"/>
            <a:r>
              <a:rPr lang="en-US" altLang="en-US" smtClean="0"/>
              <a:t>Workstation Types</a:t>
            </a:r>
          </a:p>
        </p:txBody>
      </p:sp>
      <p:sp>
        <p:nvSpPr>
          <p:cNvPr id="438275" name="Rectangle 3">
            <a:extLst>
              <a:ext uri="{FF2B5EF4-FFF2-40B4-BE49-F238E27FC236}"/>
            </a:extLst>
          </p:cNvPr>
          <p:cNvSpPr>
            <a:spLocks noGrp="1" noChangeArrowheads="1"/>
          </p:cNvSpPr>
          <p:nvPr>
            <p:ph sz="half" idx="1"/>
          </p:nvPr>
        </p:nvSpPr>
        <p:spPr>
          <a:xfrm>
            <a:off x="381000" y="1219200"/>
            <a:ext cx="4043363" cy="4530725"/>
          </a:xfrm>
        </p:spPr>
        <p:txBody>
          <a:bodyPr rtlCol="0">
            <a:normAutofit lnSpcReduction="10000"/>
          </a:bodyPr>
          <a:lstStyle/>
          <a:p>
            <a:pPr eaLnBrk="1" fontAlgn="auto" hangingPunct="1">
              <a:spcAft>
                <a:spcPts val="0"/>
              </a:spcAft>
              <a:defRPr/>
            </a:pPr>
            <a:r>
              <a:rPr lang="en-US" altLang="en-US" sz="2200" dirty="0"/>
              <a:t>Sit</a:t>
            </a:r>
          </a:p>
          <a:p>
            <a:pPr lvl="1" eaLnBrk="1" fontAlgn="auto" hangingPunct="1">
              <a:spcAft>
                <a:spcPts val="0"/>
              </a:spcAft>
              <a:defRPr/>
            </a:pPr>
            <a:r>
              <a:rPr lang="en-US" altLang="en-US" sz="2000" dirty="0"/>
              <a:t>Needed items can be reached, assessed, and handled within the seated workplace.</a:t>
            </a:r>
          </a:p>
          <a:p>
            <a:pPr lvl="1" eaLnBrk="1" fontAlgn="auto" hangingPunct="1">
              <a:spcAft>
                <a:spcPts val="0"/>
              </a:spcAft>
              <a:defRPr/>
            </a:pPr>
            <a:r>
              <a:rPr lang="en-US" altLang="en-US" sz="2000" dirty="0"/>
              <a:t>Items handled are approximately 6” above and 16” in front of the worker</a:t>
            </a:r>
          </a:p>
          <a:p>
            <a:pPr lvl="1" eaLnBrk="1" fontAlgn="auto" hangingPunct="1">
              <a:spcAft>
                <a:spcPts val="0"/>
              </a:spcAft>
              <a:defRPr/>
            </a:pPr>
            <a:r>
              <a:rPr lang="en-US" altLang="en-US" sz="2000" dirty="0"/>
              <a:t>No large forces, no weights greater than 10lbs</a:t>
            </a:r>
          </a:p>
          <a:p>
            <a:pPr lvl="1" eaLnBrk="1" fontAlgn="auto" hangingPunct="1">
              <a:spcAft>
                <a:spcPts val="0"/>
              </a:spcAft>
              <a:defRPr/>
            </a:pPr>
            <a:r>
              <a:rPr lang="en-US" altLang="en-US" sz="2000" dirty="0"/>
              <a:t>Fine assembly, data entry, etc.</a:t>
            </a:r>
          </a:p>
          <a:p>
            <a:pPr eaLnBrk="1" fontAlgn="auto" hangingPunct="1">
              <a:spcAft>
                <a:spcPts val="0"/>
              </a:spcAft>
              <a:defRPr/>
            </a:pPr>
            <a:r>
              <a:rPr lang="en-US" altLang="en-US" sz="2200" dirty="0"/>
              <a:t>Stand</a:t>
            </a:r>
          </a:p>
          <a:p>
            <a:pPr lvl="1" eaLnBrk="1" fontAlgn="auto" hangingPunct="1">
              <a:spcAft>
                <a:spcPts val="0"/>
              </a:spcAft>
              <a:defRPr/>
            </a:pPr>
            <a:r>
              <a:rPr lang="en-US" altLang="en-US" sz="2000" dirty="0"/>
              <a:t>No proper knee clearance</a:t>
            </a:r>
          </a:p>
          <a:p>
            <a:pPr lvl="1" eaLnBrk="1" fontAlgn="auto" hangingPunct="1">
              <a:spcAft>
                <a:spcPts val="0"/>
              </a:spcAft>
              <a:defRPr/>
            </a:pPr>
            <a:r>
              <a:rPr lang="en-US" altLang="en-US" sz="2000" dirty="0"/>
              <a:t>Object weight &gt;10lbs</a:t>
            </a:r>
          </a:p>
          <a:p>
            <a:pPr lvl="1" eaLnBrk="1" fontAlgn="auto" hangingPunct="1">
              <a:spcAft>
                <a:spcPts val="0"/>
              </a:spcAft>
              <a:defRPr/>
            </a:pPr>
            <a:r>
              <a:rPr lang="en-US" altLang="en-US" sz="2000" dirty="0"/>
              <a:t>Frequent high, low, or extended</a:t>
            </a:r>
            <a:r>
              <a:rPr lang="en-US" altLang="en-US" sz="2000" dirty="0">
                <a:solidFill>
                  <a:srgbClr val="FF0000"/>
                </a:solidFill>
              </a:rPr>
              <a:t> </a:t>
            </a:r>
            <a:r>
              <a:rPr lang="en-US" altLang="en-US" sz="2000" dirty="0"/>
              <a:t>reaches</a:t>
            </a:r>
          </a:p>
        </p:txBody>
      </p:sp>
      <p:sp>
        <p:nvSpPr>
          <p:cNvPr id="438276" name="Rectangle 4">
            <a:extLst>
              <a:ext uri="{FF2B5EF4-FFF2-40B4-BE49-F238E27FC236}"/>
            </a:extLst>
          </p:cNvPr>
          <p:cNvSpPr>
            <a:spLocks noGrp="1" noChangeArrowheads="1"/>
          </p:cNvSpPr>
          <p:nvPr>
            <p:ph sz="half" idx="2"/>
          </p:nvPr>
        </p:nvSpPr>
        <p:spPr>
          <a:xfrm>
            <a:off x="4643438" y="1412875"/>
            <a:ext cx="4348162" cy="4530725"/>
          </a:xfrm>
        </p:spPr>
        <p:txBody>
          <a:bodyPr rtlCol="0">
            <a:normAutofit lnSpcReduction="10000"/>
          </a:bodyPr>
          <a:lstStyle/>
          <a:p>
            <a:pPr lvl="1" eaLnBrk="1" fontAlgn="auto" hangingPunct="1">
              <a:spcAft>
                <a:spcPts val="0"/>
              </a:spcAft>
              <a:defRPr/>
            </a:pPr>
            <a:r>
              <a:rPr lang="en-US" altLang="en-US" sz="2000" dirty="0"/>
              <a:t>Frequent movement between stations</a:t>
            </a:r>
          </a:p>
          <a:p>
            <a:pPr lvl="1" eaLnBrk="1" fontAlgn="auto" hangingPunct="1">
              <a:spcAft>
                <a:spcPts val="0"/>
              </a:spcAft>
              <a:defRPr/>
            </a:pPr>
            <a:r>
              <a:rPr lang="en-US" altLang="en-US" sz="2000" dirty="0"/>
              <a:t>Requires downward forces</a:t>
            </a:r>
          </a:p>
          <a:p>
            <a:pPr lvl="1" eaLnBrk="1" fontAlgn="auto" hangingPunct="1">
              <a:spcAft>
                <a:spcPts val="0"/>
              </a:spcAft>
              <a:defRPr/>
            </a:pPr>
            <a:r>
              <a:rPr lang="en-US" altLang="en-US" sz="2000" dirty="0"/>
              <a:t>Optimal height of the hands</a:t>
            </a:r>
          </a:p>
          <a:p>
            <a:pPr lvl="2" eaLnBrk="1" fontAlgn="auto" hangingPunct="1">
              <a:spcAft>
                <a:spcPts val="0"/>
              </a:spcAft>
              <a:defRPr/>
            </a:pPr>
            <a:r>
              <a:rPr lang="en-US" altLang="en-US" sz="1800" dirty="0"/>
              <a:t>Elbow-light assembly, writing, packing</a:t>
            </a:r>
          </a:p>
          <a:p>
            <a:pPr lvl="2" eaLnBrk="1" fontAlgn="auto" hangingPunct="1">
              <a:spcAft>
                <a:spcPts val="0"/>
              </a:spcAft>
              <a:defRPr/>
            </a:pPr>
            <a:r>
              <a:rPr lang="en-US" altLang="en-US" sz="1800" dirty="0"/>
              <a:t>Waist-downward and sideward forces</a:t>
            </a:r>
          </a:p>
          <a:p>
            <a:pPr eaLnBrk="1" fontAlgn="auto" hangingPunct="1">
              <a:spcAft>
                <a:spcPts val="0"/>
              </a:spcAft>
              <a:defRPr/>
            </a:pPr>
            <a:r>
              <a:rPr lang="en-US" altLang="en-US" sz="2400" dirty="0"/>
              <a:t>Sit/Stand</a:t>
            </a:r>
          </a:p>
          <a:p>
            <a:pPr lvl="1" eaLnBrk="1" fontAlgn="auto" hangingPunct="1">
              <a:spcAft>
                <a:spcPts val="0"/>
              </a:spcAft>
              <a:defRPr/>
            </a:pPr>
            <a:r>
              <a:rPr lang="en-US" altLang="en-US" sz="2000" dirty="0"/>
              <a:t>Repetitive operations </a:t>
            </a:r>
          </a:p>
          <a:p>
            <a:pPr lvl="1" eaLnBrk="1" fontAlgn="auto" hangingPunct="1">
              <a:spcAft>
                <a:spcPts val="0"/>
              </a:spcAft>
              <a:defRPr/>
            </a:pPr>
            <a:r>
              <a:rPr lang="en-US" altLang="en-US" sz="2000" dirty="0"/>
              <a:t>Multiple tasks are performed but are of sufficient duration that benefit from sitting</a:t>
            </a:r>
          </a:p>
          <a:p>
            <a:pPr lvl="1" eaLnBrk="1" fontAlgn="auto" hangingPunct="1">
              <a:spcAft>
                <a:spcPts val="0"/>
              </a:spcAft>
              <a:defRPr/>
            </a:pPr>
            <a:r>
              <a:rPr lang="en-US" altLang="en-US" sz="2000" dirty="0"/>
              <a:t>Design in postural flexibility</a:t>
            </a:r>
            <a:endParaRPr lang="en-US" altLang="en-US" sz="24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28650" y="152400"/>
            <a:ext cx="7886700" cy="549275"/>
          </a:xfrm>
        </p:spPr>
        <p:txBody>
          <a:bodyPr>
            <a:normAutofit fontScale="90000"/>
          </a:bodyPr>
          <a:lstStyle/>
          <a:p>
            <a:pPr algn="ctr" eaLnBrk="1" hangingPunct="1"/>
            <a:r>
              <a:rPr lang="en-US" altLang="en-US" smtClean="0"/>
              <a:t>Workplace Design</a:t>
            </a:r>
          </a:p>
        </p:txBody>
      </p:sp>
      <p:sp>
        <p:nvSpPr>
          <p:cNvPr id="19459" name="Rectangle 3"/>
          <p:cNvSpPr>
            <a:spLocks noGrp="1" noChangeArrowheads="1"/>
          </p:cNvSpPr>
          <p:nvPr>
            <p:ph idx="1"/>
          </p:nvPr>
        </p:nvSpPr>
        <p:spPr>
          <a:xfrm>
            <a:off x="457200" y="838200"/>
            <a:ext cx="8458200" cy="5638800"/>
          </a:xfrm>
        </p:spPr>
        <p:txBody>
          <a:bodyPr>
            <a:normAutofit lnSpcReduction="10000"/>
          </a:bodyPr>
          <a:lstStyle/>
          <a:p>
            <a:pPr eaLnBrk="1" hangingPunct="1"/>
            <a:r>
              <a:rPr lang="en-US" altLang="en-US" sz="2000" smtClean="0"/>
              <a:t>Benefits of sitting over standing</a:t>
            </a:r>
          </a:p>
          <a:p>
            <a:pPr lvl="1" eaLnBrk="1" hangingPunct="1"/>
            <a:r>
              <a:rPr lang="en-US" altLang="en-US" sz="2000" smtClean="0"/>
              <a:t>Delays the onset of fatigue (weight is taken off the legs, lower energy requirements, lower cardio-respiratory demands, avoid unnatural body postures)</a:t>
            </a:r>
          </a:p>
          <a:p>
            <a:pPr lvl="1" eaLnBrk="1" hangingPunct="1"/>
            <a:r>
              <a:rPr lang="en-US" altLang="en-US" sz="2000" smtClean="0"/>
              <a:t>More stability in the task</a:t>
            </a:r>
          </a:p>
          <a:p>
            <a:pPr lvl="1" eaLnBrk="1" hangingPunct="1"/>
            <a:r>
              <a:rPr lang="en-US" altLang="en-US" sz="2000" smtClean="0"/>
              <a:t>Allows for the use of foot controls</a:t>
            </a:r>
          </a:p>
          <a:p>
            <a:pPr eaLnBrk="1" hangingPunct="1"/>
            <a:r>
              <a:rPr lang="en-US" altLang="en-US" sz="2000" smtClean="0"/>
              <a:t>Pitfalls of prolonged sitting</a:t>
            </a:r>
          </a:p>
          <a:p>
            <a:pPr lvl="1" eaLnBrk="1" hangingPunct="1"/>
            <a:r>
              <a:rPr lang="en-US" altLang="en-US" sz="2000" smtClean="0"/>
              <a:t>Negative effects on the curvature of the spine </a:t>
            </a:r>
          </a:p>
          <a:p>
            <a:pPr lvl="1" eaLnBrk="1" hangingPunct="1"/>
            <a:r>
              <a:rPr lang="en-US" altLang="en-US" sz="2000" smtClean="0"/>
              <a:t>Disruption of body functions (blood flow, breathing, etc.)</a:t>
            </a:r>
          </a:p>
          <a:p>
            <a:pPr lvl="1" eaLnBrk="1" hangingPunct="1"/>
            <a:r>
              <a:rPr lang="en-US" altLang="en-US" sz="2000" smtClean="0"/>
              <a:t>Weakened abdominal muscles</a:t>
            </a:r>
          </a:p>
          <a:p>
            <a:pPr eaLnBrk="1" hangingPunct="1"/>
            <a:r>
              <a:rPr lang="en-US" altLang="en-US" sz="2000" smtClean="0"/>
              <a:t>Trade-off considerations</a:t>
            </a:r>
          </a:p>
          <a:p>
            <a:pPr lvl="1" eaLnBrk="1" hangingPunct="1"/>
            <a:r>
              <a:rPr lang="en-US" altLang="en-US" sz="2000" smtClean="0"/>
              <a:t>Duration for each tasks, majority of tasks takes precedence</a:t>
            </a:r>
          </a:p>
          <a:p>
            <a:pPr lvl="1" eaLnBrk="1" hangingPunct="1"/>
            <a:r>
              <a:rPr lang="en-US" altLang="en-US" sz="2000" smtClean="0"/>
              <a:t>Cater to critical visual tasks (line of sight)</a:t>
            </a:r>
          </a:p>
          <a:p>
            <a:pPr lvl="2" eaLnBrk="1" hangingPunct="1"/>
            <a:r>
              <a:rPr lang="en-US" altLang="en-US" sz="2000" smtClean="0"/>
              <a:t>Typically 10-15 degrees below horizontal</a:t>
            </a:r>
          </a:p>
          <a:p>
            <a:pPr lvl="2" eaLnBrk="1" hangingPunct="1"/>
            <a:r>
              <a:rPr lang="en-US" altLang="en-US" sz="2000" smtClean="0"/>
              <a:t>Comfort zone identified as somewhere between 15 above and 30 below horizontal</a:t>
            </a:r>
          </a:p>
          <a:p>
            <a:pPr lvl="1" eaLnBrk="1" hangingPunct="1"/>
            <a:r>
              <a:rPr lang="en-US" altLang="en-US" sz="2000" smtClean="0"/>
              <a:t>Optimize extended reaches and exertion forces</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28650" y="365125"/>
            <a:ext cx="7886700" cy="625475"/>
          </a:xfrm>
        </p:spPr>
        <p:txBody>
          <a:bodyPr>
            <a:normAutofit fontScale="90000"/>
          </a:bodyPr>
          <a:lstStyle/>
          <a:p>
            <a:pPr algn="ctr" eaLnBrk="1" hangingPunct="1"/>
            <a:r>
              <a:rPr lang="en-US" altLang="en-US" smtClean="0"/>
              <a:t>Adjusting the workplace</a:t>
            </a:r>
          </a:p>
        </p:txBody>
      </p:sp>
      <p:sp>
        <p:nvSpPr>
          <p:cNvPr id="20483" name="Rectangle 3"/>
          <p:cNvSpPr>
            <a:spLocks noGrp="1" noChangeArrowheads="1"/>
          </p:cNvSpPr>
          <p:nvPr>
            <p:ph sz="half" idx="1"/>
          </p:nvPr>
        </p:nvSpPr>
        <p:spPr>
          <a:xfrm>
            <a:off x="762000" y="990600"/>
            <a:ext cx="8077200" cy="5334000"/>
          </a:xfrm>
        </p:spPr>
        <p:txBody>
          <a:bodyPr/>
          <a:lstStyle/>
          <a:p>
            <a:pPr eaLnBrk="1" hangingPunct="1"/>
            <a:r>
              <a:rPr lang="en-US" altLang="en-US" sz="2600" smtClean="0"/>
              <a:t>Why is it important?  </a:t>
            </a:r>
          </a:p>
          <a:p>
            <a:pPr lvl="1" eaLnBrk="1" hangingPunct="1"/>
            <a:r>
              <a:rPr lang="en-US" altLang="en-US" sz="2000" smtClean="0"/>
              <a:t>People vary in size and capability, accommodate individual comfort and usability, provides for possibility in changes in posture</a:t>
            </a:r>
          </a:p>
          <a:p>
            <a:pPr eaLnBrk="1" hangingPunct="1"/>
            <a:r>
              <a:rPr lang="en-US" altLang="en-US" sz="2600" smtClean="0"/>
              <a:t>How do you do it?</a:t>
            </a:r>
          </a:p>
          <a:p>
            <a:pPr lvl="1" eaLnBrk="1" hangingPunct="1"/>
            <a:r>
              <a:rPr lang="en-US" altLang="en-US" sz="2000" smtClean="0"/>
              <a:t>Adjust the workstation</a:t>
            </a:r>
          </a:p>
          <a:p>
            <a:pPr lvl="2" eaLnBrk="1" hangingPunct="1"/>
            <a:r>
              <a:rPr lang="en-US" altLang="en-US" sz="1800" smtClean="0"/>
              <a:t>Layout, Location (ht), Orientation</a:t>
            </a:r>
          </a:p>
          <a:p>
            <a:pPr lvl="1" eaLnBrk="1" hangingPunct="1"/>
            <a:r>
              <a:rPr lang="en-US" altLang="en-US" sz="2000" smtClean="0"/>
              <a:t>Adjust the person</a:t>
            </a:r>
          </a:p>
          <a:p>
            <a:pPr lvl="2" eaLnBrk="1" hangingPunct="1"/>
            <a:r>
              <a:rPr lang="en-US" altLang="en-US" sz="1800" smtClean="0"/>
              <a:t>Chair, Footrests, Armrests</a:t>
            </a:r>
          </a:p>
          <a:p>
            <a:pPr lvl="1" eaLnBrk="1" hangingPunct="1"/>
            <a:r>
              <a:rPr lang="en-US" altLang="en-US" sz="2000" smtClean="0"/>
              <a:t>Adjust the work piece</a:t>
            </a:r>
          </a:p>
          <a:p>
            <a:pPr lvl="2" eaLnBrk="1" hangingPunct="1"/>
            <a:r>
              <a:rPr lang="en-US" altLang="en-US" sz="1800" smtClean="0"/>
              <a:t>Jigs, clamps, vices</a:t>
            </a:r>
          </a:p>
          <a:p>
            <a:pPr lvl="2" eaLnBrk="1" hangingPunct="1"/>
            <a:r>
              <a:rPr lang="en-US" altLang="en-US" sz="1800" smtClean="0"/>
              <a:t>Parts storage bins</a:t>
            </a:r>
          </a:p>
          <a:p>
            <a:pPr lvl="2" eaLnBrk="1" hangingPunct="1"/>
            <a:r>
              <a:rPr lang="en-US" altLang="en-US" sz="1800" smtClean="0"/>
              <a:t>Lift tables</a:t>
            </a:r>
          </a:p>
          <a:p>
            <a:pPr lvl="1" eaLnBrk="1" hangingPunct="1"/>
            <a:r>
              <a:rPr lang="en-US" altLang="en-US" sz="2000" smtClean="0"/>
              <a:t>Adjust the tools</a:t>
            </a:r>
          </a:p>
          <a:p>
            <a:pPr lvl="2" eaLnBrk="1" hangingPunct="1"/>
            <a:r>
              <a:rPr lang="en-US" altLang="en-US" sz="1800" smtClean="0"/>
              <a:t>Design the size, weight, material, use tool balancers</a:t>
            </a:r>
          </a:p>
          <a:p>
            <a:pPr lvl="3" eaLnBrk="1" hangingPunct="1">
              <a:buFont typeface="Wingdings" pitchFamily="2" charset="2"/>
              <a:buNone/>
            </a:pPr>
            <a:endParaRPr lang="en-US" altLang="en-US" sz="1600" smtClean="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extLst>
          </p:cNvPr>
          <p:cNvSpPr>
            <a:spLocks noGrp="1" noChangeArrowheads="1"/>
          </p:cNvSpPr>
          <p:nvPr>
            <p:ph type="title"/>
          </p:nvPr>
        </p:nvSpPr>
        <p:spPr>
          <a:xfrm>
            <a:off x="628650" y="365125"/>
            <a:ext cx="8058150" cy="777875"/>
          </a:xfrm>
        </p:spPr>
        <p:txBody>
          <a:bodyPr rtlCol="0">
            <a:normAutofit fontScale="90000"/>
          </a:bodyPr>
          <a:lstStyle/>
          <a:p>
            <a:pPr eaLnBrk="1" fontAlgn="auto" hangingPunct="1">
              <a:spcAft>
                <a:spcPts val="0"/>
              </a:spcAft>
              <a:defRPr/>
            </a:pPr>
            <a:r>
              <a:rPr lang="en-US" altLang="en-US" sz="3800" dirty="0"/>
              <a:t>Use preferred hand for reach and grasp motions</a:t>
            </a:r>
          </a:p>
        </p:txBody>
      </p:sp>
      <p:sp>
        <p:nvSpPr>
          <p:cNvPr id="21507" name="Rectangle 3"/>
          <p:cNvSpPr>
            <a:spLocks noGrp="1" noChangeArrowheads="1"/>
          </p:cNvSpPr>
          <p:nvPr>
            <p:ph idx="1"/>
          </p:nvPr>
        </p:nvSpPr>
        <p:spPr>
          <a:xfrm>
            <a:off x="628650" y="1371600"/>
            <a:ext cx="7886700" cy="4805363"/>
          </a:xfrm>
        </p:spPr>
        <p:txBody>
          <a:bodyPr/>
          <a:lstStyle/>
          <a:p>
            <a:pPr eaLnBrk="1" hangingPunct="1">
              <a:lnSpc>
                <a:spcPct val="130000"/>
              </a:lnSpc>
            </a:pPr>
            <a:r>
              <a:rPr lang="en-US" altLang="en-US" sz="2600" smtClean="0"/>
              <a:t>Dominant hand is 10% faster for reaching and more accurate.</a:t>
            </a:r>
          </a:p>
          <a:p>
            <a:pPr eaLnBrk="1" hangingPunct="1">
              <a:lnSpc>
                <a:spcPct val="130000"/>
              </a:lnSpc>
            </a:pPr>
            <a:r>
              <a:rPr lang="en-US" altLang="en-US" sz="2600" smtClean="0"/>
              <a:t>Dominant hand/arm is about 5-10% stronger</a:t>
            </a:r>
          </a:p>
          <a:p>
            <a:pPr eaLnBrk="1" hangingPunct="1">
              <a:lnSpc>
                <a:spcPct val="130000"/>
              </a:lnSpc>
            </a:pPr>
            <a:r>
              <a:rPr lang="en-US" altLang="en-US" sz="2600" smtClean="0"/>
              <a:t>About 10% are left hand dominant.</a:t>
            </a:r>
          </a:p>
          <a:p>
            <a:pPr eaLnBrk="1" hangingPunct="1">
              <a:lnSpc>
                <a:spcPct val="130000"/>
              </a:lnSpc>
            </a:pPr>
            <a:r>
              <a:rPr lang="en-US" altLang="en-US" sz="2600" smtClean="0"/>
              <a:t>Preferred hand should be used for dangerous or critical work.</a:t>
            </a:r>
          </a:p>
          <a:p>
            <a:pPr eaLnBrk="1" hangingPunct="1">
              <a:lnSpc>
                <a:spcPct val="130000"/>
              </a:lnSpc>
            </a:pPr>
            <a:r>
              <a:rPr lang="en-US" altLang="en-US" sz="2600" smtClean="0"/>
              <a:t>Allow for change-off to non-dominant hand for non-critical work, thus proving rest and recovery.</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28650" y="365125"/>
            <a:ext cx="7886700" cy="549275"/>
          </a:xfrm>
        </p:spPr>
        <p:txBody>
          <a:bodyPr>
            <a:normAutofit fontScale="90000"/>
          </a:bodyPr>
          <a:lstStyle/>
          <a:p>
            <a:pPr algn="ctr" eaLnBrk="1" hangingPunct="1"/>
            <a:r>
              <a:rPr lang="en-US" altLang="en-US" smtClean="0"/>
              <a:t>VDT Workstation Guidelines</a:t>
            </a:r>
          </a:p>
        </p:txBody>
      </p:sp>
      <p:sp>
        <p:nvSpPr>
          <p:cNvPr id="22531" name="Rectangle 3"/>
          <p:cNvSpPr>
            <a:spLocks noGrp="1" noChangeArrowheads="1"/>
          </p:cNvSpPr>
          <p:nvPr>
            <p:ph idx="1"/>
          </p:nvPr>
        </p:nvSpPr>
        <p:spPr>
          <a:xfrm>
            <a:off x="457200" y="1066800"/>
            <a:ext cx="8534400" cy="5334000"/>
          </a:xfrm>
        </p:spPr>
        <p:txBody>
          <a:bodyPr/>
          <a:lstStyle/>
          <a:p>
            <a:pPr eaLnBrk="1" hangingPunct="1"/>
            <a:r>
              <a:rPr lang="en-US" altLang="en-US" sz="2400" smtClean="0"/>
              <a:t>Seated posture and chair design</a:t>
            </a:r>
          </a:p>
          <a:p>
            <a:pPr lvl="1" eaLnBrk="1" hangingPunct="1"/>
            <a:r>
              <a:rPr lang="en-US" altLang="en-US" sz="2400" smtClean="0"/>
              <a:t>maintaining 'proper' posture through correct use of a good chair</a:t>
            </a:r>
          </a:p>
          <a:p>
            <a:pPr eaLnBrk="1" hangingPunct="1"/>
            <a:r>
              <a:rPr lang="en-US" altLang="en-US" sz="2400" smtClean="0"/>
              <a:t>Posture checkpoints to reduce stress of musculoskeletal system</a:t>
            </a:r>
          </a:p>
          <a:p>
            <a:pPr lvl="1" eaLnBrk="1" hangingPunct="1"/>
            <a:r>
              <a:rPr lang="en-US" altLang="en-US" sz="2400" smtClean="0"/>
              <a:t>keep elbows close; 90</a:t>
            </a:r>
            <a:r>
              <a:rPr lang="en-GB" altLang="en-US" sz="2400" smtClean="0">
                <a:sym typeface="Symbol" pitchFamily="18" charset="2"/>
              </a:rPr>
              <a:t> </a:t>
            </a:r>
            <a:r>
              <a:rPr lang="en-US" altLang="en-US" sz="2400" smtClean="0"/>
              <a:t>elbow angle; straight wrist</a:t>
            </a:r>
          </a:p>
          <a:p>
            <a:pPr lvl="1" eaLnBrk="1" hangingPunct="1"/>
            <a:r>
              <a:rPr lang="en-US" altLang="en-US" sz="2400" smtClean="0"/>
              <a:t>keyboard slope of 0-25</a:t>
            </a:r>
            <a:r>
              <a:rPr lang="en-GB" altLang="en-US" sz="2400" smtClean="0">
                <a:sym typeface="Symbol" pitchFamily="18" charset="2"/>
              </a:rPr>
              <a:t></a:t>
            </a:r>
            <a:r>
              <a:rPr lang="en-US" altLang="en-US" sz="2400" smtClean="0"/>
              <a:t>.</a:t>
            </a:r>
          </a:p>
          <a:p>
            <a:pPr lvl="1" eaLnBrk="1" hangingPunct="1"/>
            <a:r>
              <a:rPr lang="en-US" altLang="en-US" sz="2400" smtClean="0"/>
              <a:t>upright head posture; 18-25" from eyes to VDT</a:t>
            </a:r>
          </a:p>
          <a:p>
            <a:pPr lvl="1" eaLnBrk="1" hangingPunct="1"/>
            <a:r>
              <a:rPr lang="en-US" altLang="en-US" sz="2400" smtClean="0"/>
              <a:t>line-of-sight 0-60</a:t>
            </a:r>
            <a:r>
              <a:rPr lang="en-GB" altLang="en-US" sz="2400" smtClean="0">
                <a:sym typeface="Symbol" pitchFamily="18" charset="2"/>
              </a:rPr>
              <a:t></a:t>
            </a:r>
            <a:r>
              <a:rPr lang="en-US" altLang="en-US" sz="2400" smtClean="0"/>
              <a:t> below horizontal; 20</a:t>
            </a:r>
            <a:r>
              <a:rPr lang="en-GB" altLang="en-US" sz="2400" smtClean="0">
                <a:sym typeface="Symbol" pitchFamily="18" charset="2"/>
              </a:rPr>
              <a:t> </a:t>
            </a:r>
            <a:r>
              <a:rPr lang="en-US" altLang="en-US" sz="2400" smtClean="0"/>
              <a:t> optimal</a:t>
            </a:r>
          </a:p>
          <a:p>
            <a:pPr eaLnBrk="1" hangingPunct="1"/>
            <a:r>
              <a:rPr lang="en-US" altLang="en-US" sz="2400" smtClean="0"/>
              <a:t>Vision and Lighting</a:t>
            </a:r>
          </a:p>
          <a:p>
            <a:pPr lvl="1" eaLnBrk="1" hangingPunct="1"/>
            <a:r>
              <a:rPr lang="en-US" altLang="en-US" sz="2400" smtClean="0"/>
              <a:t>screen clarity and ambient lighting</a:t>
            </a:r>
          </a:p>
          <a:p>
            <a:pPr lvl="1" eaLnBrk="1" hangingPunct="1"/>
            <a:r>
              <a:rPr lang="en-US" altLang="en-US" sz="2400" smtClean="0"/>
              <a:t>glare -&gt; eyestrain</a:t>
            </a:r>
          </a:p>
          <a:p>
            <a:pPr lvl="1" eaLnBrk="1" hangingPunct="1"/>
            <a:r>
              <a:rPr lang="en-US" altLang="en-US" sz="2400" smtClean="0"/>
              <a:t>position VDT at 90</a:t>
            </a:r>
            <a:r>
              <a:rPr lang="en-GB" altLang="en-US" sz="2400" smtClean="0">
                <a:sym typeface="Symbol" pitchFamily="18" charset="2"/>
              </a:rPr>
              <a:t></a:t>
            </a:r>
            <a:r>
              <a:rPr lang="en-IN" altLang="en-US" sz="2400" smtClean="0">
                <a:sym typeface="Symbol" pitchFamily="18" charset="2"/>
              </a:rPr>
              <a:t> </a:t>
            </a:r>
            <a:r>
              <a:rPr lang="en-US" altLang="en-US" sz="2400" smtClean="0"/>
              <a:t>to strong light sources</a:t>
            </a:r>
          </a:p>
          <a:p>
            <a:pPr lvl="1" eaLnBrk="1" hangingPunct="1"/>
            <a:r>
              <a:rPr lang="en-US" altLang="en-US" sz="2400" smtClean="0"/>
              <a:t>place documents near screen</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dirty="0" smtClean="0"/>
              <a:t>	In this section we will look at some of the key areas in workstation design including: </a:t>
            </a:r>
          </a:p>
          <a:p>
            <a:r>
              <a:rPr lang="en-US" dirty="0" smtClean="0"/>
              <a:t>Workstation layout;</a:t>
            </a:r>
          </a:p>
          <a:p>
            <a:r>
              <a:rPr lang="en-US" dirty="0" smtClean="0"/>
              <a:t>Sitting and chair design;</a:t>
            </a:r>
          </a:p>
          <a:p>
            <a:r>
              <a:rPr lang="en-US" dirty="0" smtClean="0"/>
              <a:t>Standing work positions;</a:t>
            </a:r>
          </a:p>
          <a:p>
            <a:r>
              <a:rPr lang="en-US" dirty="0" smtClean="0"/>
              <a:t>Hand tools and controls;</a:t>
            </a:r>
          </a:p>
          <a:p>
            <a:r>
              <a:rPr lang="en-US" dirty="0" smtClean="0"/>
              <a:t>Lifting; </a:t>
            </a:r>
          </a:p>
          <a:p>
            <a:r>
              <a:rPr lang="en-US" dirty="0" smtClean="0"/>
              <a:t>Job design. </a:t>
            </a:r>
          </a:p>
          <a:p>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a:xfrm>
            <a:off x="790575" y="152400"/>
            <a:ext cx="7886700" cy="549275"/>
          </a:xfrm>
        </p:spPr>
        <p:txBody>
          <a:bodyPr>
            <a:normAutofit fontScale="90000"/>
          </a:bodyPr>
          <a:lstStyle/>
          <a:p>
            <a:pPr eaLnBrk="1" hangingPunct="1"/>
            <a:r>
              <a:rPr lang="en-IN" smtClean="0"/>
              <a:t>INTRODUCTION INVENTORY CONTROL</a:t>
            </a:r>
            <a:endParaRPr lang="en-US" smtClean="0"/>
          </a:p>
        </p:txBody>
      </p:sp>
      <p:sp>
        <p:nvSpPr>
          <p:cNvPr id="3" name="Content Placeholder 2">
            <a:extLst>
              <a:ext uri="{FF2B5EF4-FFF2-40B4-BE49-F238E27FC236}"/>
            </a:extLst>
          </p:cNvPr>
          <p:cNvSpPr>
            <a:spLocks noGrp="1"/>
          </p:cNvSpPr>
          <p:nvPr>
            <p:ph idx="1"/>
          </p:nvPr>
        </p:nvSpPr>
        <p:spPr>
          <a:xfrm>
            <a:off x="457200" y="701675"/>
            <a:ext cx="8458200" cy="5851525"/>
          </a:xfrm>
        </p:spPr>
        <p:txBody>
          <a:bodyPr rtlCol="0">
            <a:normAutofit fontScale="62500" lnSpcReduction="20000"/>
          </a:bodyPr>
          <a:lstStyle/>
          <a:p>
            <a:pPr marL="0" indent="0" algn="just" eaLnBrk="1" hangingPunct="1">
              <a:buFont typeface="Arial" pitchFamily="34" charset="0"/>
              <a:buNone/>
              <a:defRPr/>
            </a:pPr>
            <a:r>
              <a:rPr lang="en-IN" dirty="0"/>
              <a:t>• The term inventory means the value or amount of materials or resource on hand. It includes raw material, work-in-process, finished goods , stores &amp; spares. </a:t>
            </a:r>
          </a:p>
          <a:p>
            <a:pPr marL="0" indent="0" algn="just" eaLnBrk="1" hangingPunct="1">
              <a:buFont typeface="Arial" pitchFamily="34" charset="0"/>
              <a:buNone/>
              <a:defRPr/>
            </a:pPr>
            <a:r>
              <a:rPr lang="en-IN" dirty="0"/>
              <a:t>• Inventory Control is the process by which inventory is measured and regulated according to predetermined norms such as economic lot size for order or production, safety stock, minimum level, maximum level, order level etc. </a:t>
            </a:r>
          </a:p>
          <a:p>
            <a:pPr marL="0" indent="0" algn="just" eaLnBrk="1" hangingPunct="1">
              <a:buFont typeface="Arial" pitchFamily="34" charset="0"/>
              <a:buNone/>
              <a:defRPr/>
            </a:pPr>
            <a:r>
              <a:rPr lang="en-IN" dirty="0"/>
              <a:t>• Inventory control pertains primarily to the administration of established policies, systems &amp; procedures in order to reduce the inventory cost.</a:t>
            </a:r>
          </a:p>
          <a:p>
            <a:pPr marL="0" indent="0" algn="just" eaLnBrk="1" hangingPunct="1">
              <a:buFont typeface="Arial" pitchFamily="34" charset="0"/>
              <a:buNone/>
              <a:defRPr/>
            </a:pPr>
            <a:r>
              <a:rPr lang="en-IN" dirty="0"/>
              <a:t>• Lack of proper attention to the material management in the health system in the country has been a major problem in effective implementation of various health programs. </a:t>
            </a:r>
          </a:p>
          <a:p>
            <a:pPr marL="0" indent="0" algn="just" eaLnBrk="1" hangingPunct="1">
              <a:buFont typeface="Arial" pitchFamily="34" charset="0"/>
              <a:buNone/>
              <a:defRPr/>
            </a:pPr>
            <a:r>
              <a:rPr lang="en-IN" dirty="0"/>
              <a:t>• Man fails to realize the fact that material represents money and also there is a lack of perception about the inter- relationship between money and the material. </a:t>
            </a:r>
          </a:p>
          <a:p>
            <a:pPr marL="0" indent="0" algn="just" eaLnBrk="1" hangingPunct="1">
              <a:buFont typeface="Arial" pitchFamily="34" charset="0"/>
              <a:buNone/>
              <a:defRPr/>
            </a:pPr>
            <a:r>
              <a:rPr lang="en-IN" dirty="0"/>
              <a:t>• Non availability of drugs and materials supplies– dissatisfaction among health personnel and also community. </a:t>
            </a:r>
          </a:p>
          <a:p>
            <a:pPr algn="just" eaLnBrk="1" hangingPunct="1">
              <a:defRPr/>
            </a:pPr>
            <a:r>
              <a:rPr lang="en-IN" dirty="0"/>
              <a:t>It costs money to hold stocks in terms of storage space, personnel, insurance, security, deterioration and obsolescence. </a:t>
            </a:r>
          </a:p>
          <a:p>
            <a:pPr algn="just" eaLnBrk="1" hangingPunct="1">
              <a:defRPr/>
            </a:pPr>
            <a:r>
              <a:rPr lang="en-IN" dirty="0"/>
              <a:t>Higher inventory levels saddle a hospital with avoidable costs. It may be more economical to purchase an item on demand than to maintain an inventory. </a:t>
            </a:r>
          </a:p>
          <a:p>
            <a:pPr algn="just" eaLnBrk="1" hangingPunct="1">
              <a:defRPr/>
            </a:pPr>
            <a:r>
              <a:rPr lang="en-IN" dirty="0"/>
              <a:t>At the same time, a certain minimum amount of each item must be held to minimize the chances of total stock-out.</a:t>
            </a:r>
          </a:p>
          <a:p>
            <a:pPr algn="just" eaLnBrk="1" hangingPunct="1">
              <a:defRPr/>
            </a:pPr>
            <a:r>
              <a:rPr lang="en-IN" dirty="0"/>
              <a:t>Helps in maintaining an optimum level of all the resources at least possible cost. </a:t>
            </a:r>
          </a:p>
          <a:p>
            <a:pPr algn="just" eaLnBrk="1" hangingPunct="1">
              <a:defRPr/>
            </a:pPr>
            <a:r>
              <a:rPr lang="en-IN" dirty="0"/>
              <a:t>Determine appropriate levels of holding inventories, the ordering sequence &amp; the quantities, so that the total costs incurred are minimized. </a:t>
            </a:r>
          </a:p>
          <a:p>
            <a:pPr marL="0" indent="0" algn="just" eaLnBrk="1" hangingPunct="1">
              <a:buFont typeface="Arial" pitchFamily="34" charset="0"/>
              <a:buNone/>
              <a:defRPr/>
            </a:pPr>
            <a:r>
              <a:rPr lang="en-IN" dirty="0"/>
              <a:t> </a:t>
            </a:r>
          </a:p>
          <a:p>
            <a:pPr eaLnBrk="1" hangingPunct="1">
              <a:defRPr/>
            </a:pPr>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extLst>
          </p:cNvPr>
          <p:cNvSpPr>
            <a:spLocks noGrp="1" noRot="1" noChangeArrowheads="1"/>
          </p:cNvSpPr>
          <p:nvPr>
            <p:ph type="title"/>
          </p:nvPr>
        </p:nvSpPr>
        <p:spPr/>
        <p:txBody>
          <a:bodyPr rtlCol="0">
            <a:normAutofit/>
          </a:bodyPr>
          <a:lstStyle/>
          <a:p>
            <a:pPr defTabSz="881719" eaLnBrk="1" fontAlgn="auto" hangingPunct="1">
              <a:spcAft>
                <a:spcPts val="0"/>
              </a:spcAft>
              <a:defRPr/>
            </a:pPr>
            <a:r>
              <a:rPr lang="en-US" sz="4243" dirty="0"/>
              <a:t>What is an INVENTORY? </a:t>
            </a:r>
          </a:p>
        </p:txBody>
      </p:sp>
      <p:sp>
        <p:nvSpPr>
          <p:cNvPr id="19458" name="Rectangle 3">
            <a:extLst>
              <a:ext uri="{FF2B5EF4-FFF2-40B4-BE49-F238E27FC236}"/>
            </a:extLst>
          </p:cNvPr>
          <p:cNvSpPr>
            <a:spLocks noGrp="1" noRot="1" noChangeArrowheads="1"/>
          </p:cNvSpPr>
          <p:nvPr>
            <p:ph idx="1"/>
          </p:nvPr>
        </p:nvSpPr>
        <p:spPr>
          <a:xfrm>
            <a:off x="628650" y="1600200"/>
            <a:ext cx="7886700" cy="3200400"/>
          </a:xfrm>
        </p:spPr>
        <p:txBody>
          <a:bodyPr rtlCol="0">
            <a:normAutofit fontScale="77500" lnSpcReduction="20000"/>
          </a:bodyPr>
          <a:lstStyle/>
          <a:p>
            <a:pPr marL="342900" indent="-342900" defTabSz="914400" eaLnBrk="1" fontAlgn="auto" hangingPunct="1">
              <a:spcAft>
                <a:spcPts val="0"/>
              </a:spcAft>
              <a:buClr>
                <a:schemeClr val="folHlink"/>
              </a:buClr>
              <a:defRPr/>
            </a:pPr>
            <a:r>
              <a:rPr lang="en-US" altLang="en-US" sz="3536" dirty="0"/>
              <a:t>Inventory can be broadly classified as the stock of goods, commodities or other economic resources that  are stored or reserved at any given period of time for future production or for meeting future demand. </a:t>
            </a:r>
          </a:p>
          <a:p>
            <a:pPr marL="342900" indent="-342900" defTabSz="914400" eaLnBrk="1" fontAlgn="auto" hangingPunct="1">
              <a:spcAft>
                <a:spcPts val="0"/>
              </a:spcAft>
              <a:buClr>
                <a:schemeClr val="folHlink"/>
              </a:buClr>
              <a:defRPr/>
            </a:pPr>
            <a:r>
              <a:rPr lang="en-US" sz="3600" dirty="0"/>
              <a:t>Stock of materials</a:t>
            </a:r>
          </a:p>
          <a:p>
            <a:pPr marL="342900" indent="-342900" defTabSz="914400" eaLnBrk="1" fontAlgn="auto" hangingPunct="1">
              <a:spcAft>
                <a:spcPts val="0"/>
              </a:spcAft>
              <a:buClr>
                <a:schemeClr val="folHlink"/>
              </a:buClr>
              <a:defRPr/>
            </a:pPr>
            <a:r>
              <a:rPr lang="en-US" sz="3600" dirty="0"/>
              <a:t>Stored capacity</a:t>
            </a:r>
          </a:p>
          <a:p>
            <a:pPr marL="342900" indent="-342900" defTabSz="914400" eaLnBrk="1" fontAlgn="auto" hangingPunct="1">
              <a:spcAft>
                <a:spcPts val="0"/>
              </a:spcAft>
              <a:defRPr/>
            </a:pPr>
            <a:r>
              <a:rPr lang="en-US" sz="3600" dirty="0"/>
              <a:t>Examples</a:t>
            </a:r>
          </a:p>
          <a:p>
            <a:pPr eaLnBrk="1" hangingPunct="1">
              <a:defRPr/>
            </a:pPr>
            <a:endParaRPr lang="en-US" altLang="en-US" sz="3536" dirty="0"/>
          </a:p>
        </p:txBody>
      </p:sp>
      <p:sp>
        <p:nvSpPr>
          <p:cNvPr id="5" name="Rectangle 2">
            <a:extLst>
              <a:ext uri="{FF2B5EF4-FFF2-40B4-BE49-F238E27FC236}"/>
            </a:extLst>
          </p:cNvPr>
          <p:cNvSpPr txBox="1">
            <a:spLocks noRot="1" noChangeArrowheads="1"/>
          </p:cNvSpPr>
          <p:nvPr/>
        </p:nvSpPr>
        <p:spPr>
          <a:xfrm>
            <a:off x="3797300" y="4867275"/>
            <a:ext cx="4708525" cy="2087563"/>
          </a:xfrm>
          <a:prstGeom prst="rect">
            <a:avLst/>
          </a:prstGeom>
        </p:spPr>
        <p:txBody>
          <a:bodyPr lIns="82700" tIns="40625" rIns="82700" bIns="40625">
            <a:normAutofit/>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914400" eaLnBrk="1" fontAlgn="auto" hangingPunct="1">
              <a:spcAft>
                <a:spcPts val="0"/>
              </a:spcAft>
              <a:buClr>
                <a:schemeClr val="folHlink"/>
              </a:buClr>
              <a:defRPr/>
            </a:pPr>
            <a:endParaRPr lang="en-US" sz="2520" dirty="0"/>
          </a:p>
        </p:txBody>
      </p:sp>
      <p:pic>
        <p:nvPicPr>
          <p:cNvPr id="24581" name="Picture 3"/>
          <p:cNvPicPr>
            <a:picLocks noChangeArrowheads="1"/>
          </p:cNvPicPr>
          <p:nvPr/>
        </p:nvPicPr>
        <p:blipFill>
          <a:blip r:embed="rId2" cstate="print"/>
          <a:srcRect/>
          <a:stretch>
            <a:fillRect/>
          </a:stretch>
        </p:blipFill>
        <p:spPr bwMode="auto">
          <a:xfrm>
            <a:off x="2614613" y="4992688"/>
            <a:ext cx="1246187" cy="1193800"/>
          </a:xfrm>
          <a:prstGeom prst="rect">
            <a:avLst/>
          </a:prstGeom>
          <a:noFill/>
          <a:ln w="12700">
            <a:noFill/>
            <a:miter lim="800000"/>
            <a:headEnd/>
            <a:tailEnd/>
          </a:ln>
        </p:spPr>
      </p:pic>
      <p:pic>
        <p:nvPicPr>
          <p:cNvPr id="33797" name="Picture 5"/>
          <p:cNvPicPr>
            <a:picLocks noChangeArrowheads="1"/>
          </p:cNvPicPr>
          <p:nvPr/>
        </p:nvPicPr>
        <p:blipFill>
          <a:blip r:embed="rId3" cstate="print"/>
          <a:srcRect/>
          <a:stretch>
            <a:fillRect/>
          </a:stretch>
        </p:blipFill>
        <p:spPr bwMode="auto">
          <a:xfrm>
            <a:off x="4572000" y="5135563"/>
            <a:ext cx="1119188" cy="908050"/>
          </a:xfrm>
          <a:prstGeom prst="rect">
            <a:avLst/>
          </a:prstGeom>
          <a:noFill/>
          <a:ln w="12700">
            <a:noFill/>
            <a:miter lim="800000"/>
            <a:headEnd/>
            <a:tailEnd/>
          </a:ln>
          <a:effectLst>
            <a:outerShdw dist="17961" dir="13500000" algn="ctr" rotWithShape="0">
              <a:schemeClr val="tx1"/>
            </a:outerShdw>
          </a:effectLst>
        </p:spPr>
      </p:pic>
      <p:pic>
        <p:nvPicPr>
          <p:cNvPr id="24583" name="Picture 7"/>
          <p:cNvPicPr>
            <a:picLocks noChangeArrowheads="1"/>
          </p:cNvPicPr>
          <p:nvPr/>
        </p:nvPicPr>
        <p:blipFill>
          <a:blip r:embed="rId4" cstate="print"/>
          <a:srcRect/>
          <a:stretch>
            <a:fillRect/>
          </a:stretch>
        </p:blipFill>
        <p:spPr bwMode="auto">
          <a:xfrm>
            <a:off x="6343650" y="5189538"/>
            <a:ext cx="755650" cy="996950"/>
          </a:xfrm>
          <a:prstGeom prst="rect">
            <a:avLst/>
          </a:prstGeom>
          <a:noFill/>
          <a:ln w="12700">
            <a:noFill/>
            <a:miter lim="800000"/>
            <a:headEnd/>
            <a:tailEnd/>
          </a:ln>
        </p:spPr>
      </p:pic>
      <p:pic>
        <p:nvPicPr>
          <p:cNvPr id="24584" name="Picture 9"/>
          <p:cNvPicPr>
            <a:picLocks noChangeArrowheads="1"/>
          </p:cNvPicPr>
          <p:nvPr/>
        </p:nvPicPr>
        <p:blipFill>
          <a:blip r:embed="rId5" cstate="print"/>
          <a:srcRect/>
          <a:stretch>
            <a:fillRect/>
          </a:stretch>
        </p:blipFill>
        <p:spPr bwMode="auto">
          <a:xfrm>
            <a:off x="4810125" y="3870325"/>
            <a:ext cx="1357313" cy="862013"/>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p:txBody>
          <a:bodyPr/>
          <a:lstStyle/>
          <a:p>
            <a:pPr algn="ctr" eaLnBrk="1" hangingPunct="1"/>
            <a:r>
              <a:rPr lang="en-IN" altLang="en-US" b="1" smtClean="0"/>
              <a:t>INVENTORY </a:t>
            </a:r>
            <a:endParaRPr lang="en-IN" altLang="en-US" smtClean="0"/>
          </a:p>
        </p:txBody>
      </p:sp>
      <p:sp>
        <p:nvSpPr>
          <p:cNvPr id="25603" name="Content Placeholder 2"/>
          <p:cNvSpPr>
            <a:spLocks noGrp="1" noChangeArrowheads="1"/>
          </p:cNvSpPr>
          <p:nvPr>
            <p:ph idx="1"/>
          </p:nvPr>
        </p:nvSpPr>
        <p:spPr>
          <a:xfrm>
            <a:off x="768350" y="1470025"/>
            <a:ext cx="7607300" cy="4706938"/>
          </a:xfrm>
        </p:spPr>
        <p:txBody>
          <a:bodyPr/>
          <a:lstStyle/>
          <a:p>
            <a:pPr eaLnBrk="1" hangingPunct="1"/>
            <a:r>
              <a:rPr lang="en-IN" altLang="en-US" smtClean="0"/>
              <a:t>Amount of material, a company has in stock at a specific time is known as inventory or in terms of money it can be defined as the total capital investment over all the materials stocked in the company at any specific time. </a:t>
            </a:r>
          </a:p>
          <a:p>
            <a:pPr eaLnBrk="1" hangingPunct="1"/>
            <a:r>
              <a:rPr lang="en-IN" altLang="en-US" smtClean="0"/>
              <a:t>raw material inventory </a:t>
            </a:r>
          </a:p>
          <a:p>
            <a:pPr eaLnBrk="1" hangingPunct="1"/>
            <a:r>
              <a:rPr lang="en-IN" altLang="en-US" smtClean="0"/>
              <a:t>in process inventory </a:t>
            </a:r>
          </a:p>
          <a:p>
            <a:pPr eaLnBrk="1" hangingPunct="1"/>
            <a:r>
              <a:rPr lang="en-IN" altLang="en-US" smtClean="0"/>
              <a:t>finished goods inventory </a:t>
            </a:r>
          </a:p>
          <a:p>
            <a:pPr eaLnBrk="1" hangingPunct="1"/>
            <a:r>
              <a:rPr lang="en-IN" altLang="en-US" smtClean="0"/>
              <a:t>spare parts inventory </a:t>
            </a:r>
          </a:p>
          <a:p>
            <a:pPr eaLnBrk="1" hangingPunct="1"/>
            <a:r>
              <a:rPr lang="en-IN" altLang="en-US" smtClean="0"/>
              <a:t>office stationary etc. </a:t>
            </a:r>
          </a:p>
          <a:p>
            <a:pPr eaLnBrk="1" hangingPunct="1"/>
            <a:endParaRPr lang="en-US" altLang="en-US" smtClean="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p:nvPr>
        </p:nvSpPr>
        <p:spPr>
          <a:xfrm>
            <a:off x="744538" y="80963"/>
            <a:ext cx="7607300" cy="533400"/>
          </a:xfrm>
        </p:spPr>
        <p:txBody>
          <a:bodyPr>
            <a:normAutofit fontScale="90000"/>
          </a:bodyPr>
          <a:lstStyle/>
          <a:p>
            <a:pPr eaLnBrk="1" hangingPunct="1"/>
            <a:r>
              <a:rPr lang="en-IN" altLang="en-US" b="1" smtClean="0"/>
              <a:t>Why Inventories? </a:t>
            </a:r>
            <a:endParaRPr lang="en-US" altLang="en-US" smtClean="0"/>
          </a:p>
        </p:txBody>
      </p:sp>
      <p:sp>
        <p:nvSpPr>
          <p:cNvPr id="65538" name="Content Placeholder 2">
            <a:extLst>
              <a:ext uri="{FF2B5EF4-FFF2-40B4-BE49-F238E27FC236}"/>
            </a:extLst>
          </p:cNvPr>
          <p:cNvSpPr>
            <a:spLocks noGrp="1" noChangeArrowheads="1"/>
          </p:cNvSpPr>
          <p:nvPr>
            <p:ph idx="1"/>
          </p:nvPr>
        </p:nvSpPr>
        <p:spPr>
          <a:xfrm>
            <a:off x="327025" y="614363"/>
            <a:ext cx="8653463" cy="5916612"/>
          </a:xfrm>
        </p:spPr>
        <p:txBody>
          <a:bodyPr rtlCol="0">
            <a:normAutofit/>
          </a:bodyPr>
          <a:lstStyle/>
          <a:p>
            <a:pPr eaLnBrk="1" hangingPunct="1">
              <a:defRPr/>
            </a:pPr>
            <a:r>
              <a:rPr lang="en-IN" altLang="en-US" sz="2571"/>
              <a:t>Protection of industry  from the uncertainties in price fluctuations, supply conditions, demand conditions, lead times, transport contingencies etc. </a:t>
            </a:r>
          </a:p>
          <a:p>
            <a:pPr eaLnBrk="1" hangingPunct="1">
              <a:defRPr/>
            </a:pPr>
            <a:r>
              <a:rPr lang="en-IN" altLang="en-US" sz="2571"/>
              <a:t>To reduce machine idle times by providing in-process inventories. </a:t>
            </a:r>
          </a:p>
          <a:p>
            <a:pPr eaLnBrk="1" hangingPunct="1">
              <a:defRPr/>
            </a:pPr>
            <a:r>
              <a:rPr lang="en-IN" altLang="en-US" sz="2571"/>
              <a:t>To take advantages of quantity discounts, economy of scale in transportation etc. </a:t>
            </a:r>
          </a:p>
          <a:p>
            <a:pPr eaLnBrk="1" hangingPunct="1">
              <a:defRPr/>
            </a:pPr>
            <a:r>
              <a:rPr lang="en-IN" altLang="en-US" sz="2571"/>
              <a:t>To decouple operations i.e. to make one operation's supply independent of another's supply. </a:t>
            </a:r>
          </a:p>
          <a:p>
            <a:pPr eaLnBrk="1" hangingPunct="1">
              <a:defRPr/>
            </a:pPr>
            <a:r>
              <a:rPr lang="en-IN" altLang="en-US" sz="2571"/>
              <a:t>To reduce the material handling cost of semi-finished products by moving them in large quantities between operations. </a:t>
            </a:r>
          </a:p>
          <a:p>
            <a:pPr eaLnBrk="1" hangingPunct="1">
              <a:defRPr/>
            </a:pPr>
            <a:r>
              <a:rPr lang="en-IN" altLang="en-US" sz="2571"/>
              <a:t>To reduce clerical cost associated with order preparation, order procurement etc. </a:t>
            </a:r>
          </a:p>
          <a:p>
            <a:pPr eaLnBrk="1" hangingPunct="1">
              <a:defRPr/>
            </a:pPr>
            <a:endParaRPr lang="en-US" alt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a:xfrm>
            <a:off x="768350" y="365125"/>
            <a:ext cx="7607300" cy="696913"/>
          </a:xfrm>
        </p:spPr>
        <p:txBody>
          <a:bodyPr>
            <a:normAutofit fontScale="90000"/>
          </a:bodyPr>
          <a:lstStyle/>
          <a:p>
            <a:pPr algn="ctr" eaLnBrk="1" hangingPunct="1"/>
            <a:r>
              <a:rPr lang="en-IN" altLang="en-US" b="1" smtClean="0"/>
              <a:t>Inventory Costs </a:t>
            </a:r>
            <a:endParaRPr lang="en-US" altLang="en-US" smtClean="0"/>
          </a:p>
        </p:txBody>
      </p:sp>
      <p:sp>
        <p:nvSpPr>
          <p:cNvPr id="27651" name="Content Placeholder 2"/>
          <p:cNvSpPr>
            <a:spLocks noGrp="1" noChangeArrowheads="1"/>
          </p:cNvSpPr>
          <p:nvPr>
            <p:ph idx="1"/>
          </p:nvPr>
        </p:nvSpPr>
        <p:spPr>
          <a:xfrm>
            <a:off x="768350" y="1062038"/>
            <a:ext cx="7885113" cy="5632450"/>
          </a:xfrm>
        </p:spPr>
        <p:txBody>
          <a:bodyPr/>
          <a:lstStyle/>
          <a:p>
            <a:pPr eaLnBrk="1" hangingPunct="1"/>
            <a:r>
              <a:rPr lang="en-IN" altLang="en-US" smtClean="0"/>
              <a:t>Unit cost: it is usually the purchase price of the item under consideration. If unit cost is depends with purchase quantity, it is called as discount price. </a:t>
            </a:r>
          </a:p>
          <a:p>
            <a:pPr eaLnBrk="1" hangingPunct="1"/>
            <a:r>
              <a:rPr lang="en-IN" altLang="en-US" smtClean="0"/>
              <a:t>Procurement costs: This includes the cost of order preparation, tender placement, cost of postages, telephone costs, receiving costs, set up cost etc. </a:t>
            </a:r>
          </a:p>
          <a:p>
            <a:pPr eaLnBrk="1" hangingPunct="1"/>
            <a:r>
              <a:rPr lang="en-IN" altLang="en-US" smtClean="0"/>
              <a:t>Carrying costs: This represents the cost of maintaining inventories in the plant. It includes the cost of insurance, security, warehouse rent, taxes, interest on capital engaged, spoilage, breakage etc. </a:t>
            </a:r>
          </a:p>
          <a:p>
            <a:pPr eaLnBrk="1" hangingPunct="1"/>
            <a:r>
              <a:rPr lang="en-IN" altLang="en-US" smtClean="0"/>
              <a:t>Stockout costs: This represents the cost of loss of demand due to shortage in supplies. This includes cost of loss of profit, loss of customer, loss of goodwill, penalty etc. </a:t>
            </a:r>
          </a:p>
          <a:p>
            <a:pPr eaLnBrk="1" hangingPunct="1"/>
            <a:endParaRPr lang="en-US" altLang="en-US" smtClean="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a:xfrm>
            <a:off x="628650" y="365125"/>
            <a:ext cx="7886700" cy="625475"/>
          </a:xfrm>
        </p:spPr>
        <p:txBody>
          <a:bodyPr>
            <a:normAutofit fontScale="90000"/>
          </a:bodyPr>
          <a:lstStyle/>
          <a:p>
            <a:pPr eaLnBrk="1" hangingPunct="1"/>
            <a:r>
              <a:rPr lang="en-IN" smtClean="0"/>
              <a:t>Water Tank Analogy for Inventory </a:t>
            </a:r>
            <a:endParaRPr lang="en-US" smtClean="0"/>
          </a:p>
        </p:txBody>
      </p:sp>
      <p:pic>
        <p:nvPicPr>
          <p:cNvPr id="28675" name="Picture 3"/>
          <p:cNvPicPr>
            <a:picLocks noChangeAspect="1" noChangeArrowheads="1"/>
          </p:cNvPicPr>
          <p:nvPr/>
        </p:nvPicPr>
        <p:blipFill>
          <a:blip r:embed="rId2" cstate="print"/>
          <a:srcRect/>
          <a:stretch>
            <a:fillRect/>
          </a:stretch>
        </p:blipFill>
        <p:spPr bwMode="auto">
          <a:xfrm>
            <a:off x="628650" y="990600"/>
            <a:ext cx="7785100" cy="544830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a:xfrm>
            <a:off x="704850" y="152400"/>
            <a:ext cx="7886700" cy="625475"/>
          </a:xfrm>
        </p:spPr>
        <p:txBody>
          <a:bodyPr>
            <a:normAutofit fontScale="90000"/>
          </a:bodyPr>
          <a:lstStyle/>
          <a:p>
            <a:pPr eaLnBrk="1" hangingPunct="1"/>
            <a:r>
              <a:rPr lang="en-IN" smtClean="0"/>
              <a:t>OBJECTIVES OF INVENTORY CONTROL </a:t>
            </a:r>
            <a:endParaRPr lang="en-US" smtClean="0"/>
          </a:p>
        </p:txBody>
      </p:sp>
      <p:sp>
        <p:nvSpPr>
          <p:cNvPr id="29699" name="Content Placeholder 2"/>
          <p:cNvSpPr>
            <a:spLocks noGrp="1" noChangeArrowheads="1"/>
          </p:cNvSpPr>
          <p:nvPr>
            <p:ph idx="1"/>
          </p:nvPr>
        </p:nvSpPr>
        <p:spPr>
          <a:xfrm>
            <a:off x="304800" y="777875"/>
            <a:ext cx="8839200" cy="5775325"/>
          </a:xfrm>
        </p:spPr>
        <p:txBody>
          <a:bodyPr>
            <a:normAutofit fontScale="92500" lnSpcReduction="10000"/>
          </a:bodyPr>
          <a:lstStyle/>
          <a:p>
            <a:pPr eaLnBrk="1" hangingPunct="1"/>
            <a:r>
              <a:rPr lang="en-IN" smtClean="0"/>
              <a:t>To meet unforeseen future demand due to variation in forecast figures and actual figures. </a:t>
            </a:r>
          </a:p>
          <a:p>
            <a:pPr eaLnBrk="1" hangingPunct="1"/>
            <a:r>
              <a:rPr lang="en-IN" smtClean="0"/>
              <a:t>To average out demand fluctuations due to seasonal or cyclic variations. </a:t>
            </a:r>
          </a:p>
          <a:p>
            <a:pPr eaLnBrk="1" hangingPunct="1"/>
            <a:r>
              <a:rPr lang="en-IN" smtClean="0"/>
              <a:t>To meet the customer requirement timely, effectively, efficiently, smoothly and satisfactorily. </a:t>
            </a:r>
          </a:p>
          <a:p>
            <a:pPr eaLnBrk="1" hangingPunct="1"/>
            <a:r>
              <a:rPr lang="en-IN" smtClean="0"/>
              <a:t>To smoothen the production process. </a:t>
            </a:r>
          </a:p>
          <a:p>
            <a:pPr eaLnBrk="1" hangingPunct="1"/>
            <a:r>
              <a:rPr lang="en-IN" smtClean="0"/>
              <a:t>To reduce loss due to changes in prices of inventory items. </a:t>
            </a:r>
          </a:p>
          <a:p>
            <a:pPr eaLnBrk="1" hangingPunct="1"/>
            <a:r>
              <a:rPr lang="en-IN" smtClean="0"/>
              <a:t>To meet the time lag for transportation of goods. </a:t>
            </a:r>
          </a:p>
          <a:p>
            <a:pPr eaLnBrk="1" hangingPunct="1"/>
            <a:r>
              <a:rPr lang="en-IN" smtClean="0"/>
              <a:t>To meet the technological constraints of production/process. </a:t>
            </a:r>
          </a:p>
          <a:p>
            <a:pPr eaLnBrk="1" hangingPunct="1"/>
            <a:r>
              <a:rPr lang="en-IN" smtClean="0"/>
              <a:t>To balance various costs of inventory such as order cost or set up cost and inventory carrying cost. </a:t>
            </a:r>
          </a:p>
          <a:p>
            <a:pPr eaLnBrk="1" hangingPunct="1"/>
            <a:r>
              <a:rPr lang="en-IN" smtClean="0"/>
              <a:t>To minimize losses due to deterioration, obsolescence, damage, pilferage etc. </a:t>
            </a:r>
          </a:p>
          <a:p>
            <a:pPr eaLnBrk="1" hangingPunct="1"/>
            <a:r>
              <a:rPr lang="en-IN" smtClean="0"/>
              <a:t>To stabilize employment and improve labour relations by inventory of human resources and machine efforts. </a:t>
            </a:r>
          </a:p>
          <a:p>
            <a:pPr eaLnBrk="1" hangingPunct="1"/>
            <a:endParaRPr lang="en-US" smtClean="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mtClean="0"/>
              <a:t>BENEFITS OF INVENTORY CONTROL </a:t>
            </a:r>
            <a:endParaRPr lang="en-US" smtClean="0"/>
          </a:p>
        </p:txBody>
      </p:sp>
      <p:sp>
        <p:nvSpPr>
          <p:cNvPr id="30723" name="Content Placeholder 2"/>
          <p:cNvSpPr>
            <a:spLocks noGrp="1" noChangeArrowheads="1"/>
          </p:cNvSpPr>
          <p:nvPr>
            <p:ph idx="1"/>
          </p:nvPr>
        </p:nvSpPr>
        <p:spPr>
          <a:xfrm>
            <a:off x="304800" y="1219200"/>
            <a:ext cx="8610600" cy="5334000"/>
          </a:xfrm>
        </p:spPr>
        <p:txBody>
          <a:bodyPr/>
          <a:lstStyle/>
          <a:p>
            <a:pPr marL="0" indent="0" eaLnBrk="1" hangingPunct="1">
              <a:buFont typeface="Arial" pitchFamily="34" charset="0"/>
              <a:buNone/>
            </a:pPr>
            <a:r>
              <a:rPr lang="en-IN" sz="2800" smtClean="0"/>
              <a:t>• Ensures an adequate supply of materials</a:t>
            </a:r>
            <a:br>
              <a:rPr lang="en-IN" sz="2800" smtClean="0"/>
            </a:br>
            <a:r>
              <a:rPr lang="en-IN" sz="2800" smtClean="0"/>
              <a:t>• Minimizes inventory costs &amp; facilitates purchasing economies </a:t>
            </a:r>
          </a:p>
          <a:p>
            <a:pPr marL="0" indent="0" eaLnBrk="1" hangingPunct="1">
              <a:buFont typeface="Arial" pitchFamily="34" charset="0"/>
              <a:buNone/>
            </a:pPr>
            <a:r>
              <a:rPr lang="en-IN" sz="2800" smtClean="0"/>
              <a:t>• Eliminates duplication in ordering</a:t>
            </a:r>
            <a:br>
              <a:rPr lang="en-IN" sz="2800" smtClean="0"/>
            </a:br>
            <a:r>
              <a:rPr lang="en-IN" sz="2800" smtClean="0"/>
              <a:t>• Better utilization of available stocks</a:t>
            </a:r>
            <a:br>
              <a:rPr lang="en-IN" sz="2800" smtClean="0"/>
            </a:br>
            <a:r>
              <a:rPr lang="en-IN" sz="2800" smtClean="0"/>
              <a:t>• Provides a check against the loss of materials</a:t>
            </a:r>
            <a:br>
              <a:rPr lang="en-IN" sz="2800" smtClean="0"/>
            </a:br>
            <a:r>
              <a:rPr lang="en-IN" sz="2800" smtClean="0"/>
              <a:t>• Facilitates cost accounting activities</a:t>
            </a:r>
            <a:br>
              <a:rPr lang="en-IN" sz="2800" smtClean="0"/>
            </a:br>
            <a:r>
              <a:rPr lang="en-IN" sz="2800" smtClean="0"/>
              <a:t>• Enables management in cost comparison</a:t>
            </a:r>
            <a:br>
              <a:rPr lang="en-IN" sz="2800" smtClean="0"/>
            </a:br>
            <a:r>
              <a:rPr lang="en-IN" sz="2800" smtClean="0"/>
              <a:t>• Locates &amp; disposes inactive &amp; obsolete store items</a:t>
            </a:r>
            <a:br>
              <a:rPr lang="en-IN" sz="2800" smtClean="0"/>
            </a:br>
            <a:r>
              <a:rPr lang="en-IN" sz="2800" smtClean="0"/>
              <a:t>• Consistent &amp; reliable basis for financial statements </a:t>
            </a:r>
          </a:p>
          <a:p>
            <a:pPr marL="0" indent="0" eaLnBrk="1" hangingPunct="1">
              <a:buFont typeface="Arial" pitchFamily="34" charset="0"/>
              <a:buNone/>
            </a:pPr>
            <a:endParaRPr lang="en-US" smtClean="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cstate="print"/>
          <a:srcRect/>
          <a:stretch>
            <a:fillRect/>
          </a:stretch>
        </p:blipFill>
        <p:spPr bwMode="auto">
          <a:xfrm>
            <a:off x="82550" y="114300"/>
            <a:ext cx="8978900" cy="662940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143000" y="407988"/>
            <a:ext cx="7604125" cy="542925"/>
          </a:xfrm>
        </p:spPr>
        <p:txBody>
          <a:bodyPr>
            <a:normAutofit fontScale="90000"/>
          </a:bodyPr>
          <a:lstStyle/>
          <a:p>
            <a:pPr algn="ctr" eaLnBrk="1" hangingPunct="1">
              <a:defRPr/>
            </a:pPr>
            <a:r>
              <a:rPr lang="en-US" dirty="0"/>
              <a:t>Introduction ABC analysis </a:t>
            </a:r>
          </a:p>
        </p:txBody>
      </p:sp>
      <p:sp>
        <p:nvSpPr>
          <p:cNvPr id="3" name="Content Placeholder 2">
            <a:extLst>
              <a:ext uri="{FF2B5EF4-FFF2-40B4-BE49-F238E27FC236}"/>
            </a:extLst>
          </p:cNvPr>
          <p:cNvSpPr>
            <a:spLocks noGrp="1"/>
          </p:cNvSpPr>
          <p:nvPr>
            <p:ph idx="1"/>
          </p:nvPr>
        </p:nvSpPr>
        <p:spPr>
          <a:xfrm>
            <a:off x="652463" y="950913"/>
            <a:ext cx="8001000" cy="5416550"/>
          </a:xfrm>
        </p:spPr>
        <p:txBody>
          <a:bodyPr rtlCol="0">
            <a:normAutofit fontScale="92500" lnSpcReduction="20000"/>
          </a:bodyPr>
          <a:lstStyle/>
          <a:p>
            <a:pPr eaLnBrk="1" hangingPunct="1">
              <a:defRPr/>
            </a:pPr>
            <a:r>
              <a:rPr lang="en-US" dirty="0"/>
              <a:t>ABC analysis is important for materials management</a:t>
            </a:r>
          </a:p>
          <a:p>
            <a:pPr eaLnBrk="1" hangingPunct="1">
              <a:defRPr/>
            </a:pPr>
            <a:r>
              <a:rPr lang="en-US" dirty="0"/>
              <a:t>It is an inventory categorization technique</a:t>
            </a:r>
          </a:p>
          <a:p>
            <a:pPr eaLnBrk="1" hangingPunct="1">
              <a:defRPr/>
            </a:pPr>
            <a:r>
              <a:rPr lang="en-US" dirty="0"/>
              <a:t>Identifying mechanism of impact on the inventory cost</a:t>
            </a:r>
          </a:p>
          <a:p>
            <a:pPr eaLnBrk="1" hangingPunct="1">
              <a:defRPr/>
            </a:pPr>
            <a:r>
              <a:rPr lang="en-US" dirty="0"/>
              <a:t>Different management and control techniques required to control products records</a:t>
            </a:r>
          </a:p>
          <a:p>
            <a:pPr eaLnBrk="1" hangingPunct="1">
              <a:defRPr/>
            </a:pPr>
            <a:r>
              <a:rPr lang="en-US" dirty="0"/>
              <a:t>Inventories are not equal value and its classified in 3 classes</a:t>
            </a:r>
          </a:p>
          <a:p>
            <a:pPr eaLnBrk="1" hangingPunct="1">
              <a:defRPr/>
            </a:pPr>
            <a:r>
              <a:rPr lang="en-IN" dirty="0"/>
              <a:t>ABC analysis helps us in using segregating the items from one another and tells us how much valued the items is and controlling it to what extent is in the best interest of the organization. </a:t>
            </a:r>
          </a:p>
          <a:p>
            <a:pPr eaLnBrk="1" hangingPunct="1">
              <a:defRPr/>
            </a:pPr>
            <a:r>
              <a:rPr lang="en-IN" dirty="0"/>
              <a:t>It has been seen that a large number of items consume only a </a:t>
            </a:r>
          </a:p>
          <a:p>
            <a:pPr eaLnBrk="1" hangingPunct="1">
              <a:defRPr/>
            </a:pPr>
            <a:r>
              <a:rPr lang="en-IN" dirty="0"/>
              <a:t>small percentage of resources and vice versa. </a:t>
            </a:r>
            <a:endParaRPr lang="en-US" dirty="0"/>
          </a:p>
          <a:p>
            <a:pPr eaLnBrk="1" hangingPunct="1">
              <a:defRPr/>
            </a:pPr>
            <a:r>
              <a:rPr lang="en-IN" dirty="0"/>
              <a:t> It is the analysis of stores items on cost criteria. </a:t>
            </a:r>
          </a:p>
          <a:p>
            <a:pPr marL="0" indent="0" eaLnBrk="1" hangingPunct="1">
              <a:buFont typeface="Arial" pitchFamily="34" charset="0"/>
              <a:buNone/>
              <a:defRPr/>
            </a:pPr>
            <a:r>
              <a:rPr lang="en-IN" b="1" dirty="0"/>
              <a:t>Expensive items are to be branded as A items. </a:t>
            </a:r>
            <a:endParaRPr lang="en-IN" dirty="0"/>
          </a:p>
          <a:p>
            <a:pPr marL="0" indent="0" eaLnBrk="1" hangingPunct="1">
              <a:buFont typeface="Arial" pitchFamily="34" charset="0"/>
              <a:buNone/>
              <a:defRPr/>
            </a:pPr>
            <a:r>
              <a:rPr lang="en-IN" b="1" dirty="0"/>
              <a:t>The in- between items are to be branded as B items.</a:t>
            </a:r>
            <a:r>
              <a:rPr lang="en-IN" dirty="0"/>
              <a:t> </a:t>
            </a:r>
          </a:p>
          <a:p>
            <a:pPr marL="0" indent="0" eaLnBrk="1" hangingPunct="1">
              <a:buFont typeface="Arial" pitchFamily="34" charset="0"/>
              <a:buNone/>
              <a:defRPr/>
            </a:pPr>
            <a:r>
              <a:rPr lang="en-IN" b="1" dirty="0"/>
              <a:t>The least expensive items are to be branded as C items. </a:t>
            </a:r>
            <a:endParaRPr lang="en-IN" dirty="0"/>
          </a:p>
          <a:p>
            <a:pPr eaLnBrk="1" hangingPunct="1">
              <a:defRPr/>
            </a:pPr>
            <a:endParaRPr lang="en-IN" dirty="0"/>
          </a:p>
          <a:p>
            <a:pPr eaLnBrk="1" hangingPunct="1">
              <a:defRPr/>
            </a:pPr>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pPr>
              <a:buNone/>
            </a:pPr>
            <a:r>
              <a:rPr lang="en-US" b="1" u="sng" dirty="0" smtClean="0"/>
              <a:t>Workstation layout;</a:t>
            </a:r>
          </a:p>
          <a:p>
            <a:r>
              <a:rPr lang="en-US" dirty="0" smtClean="0"/>
              <a:t>When you consider that most workers sit at the same workstation to perform the same tasks on a daily basis, it makes sense to almost “personalize” the machine, chair etc or make it easy for such equipment to be adjusted to suit each worker. </a:t>
            </a:r>
          </a:p>
          <a:p>
            <a:pPr>
              <a:buNone/>
            </a:pPr>
            <a:r>
              <a:rPr lang="en-US" dirty="0" smtClean="0"/>
              <a:t>If the workstation is poorly designed it can lead to:</a:t>
            </a:r>
          </a:p>
          <a:p>
            <a:pPr>
              <a:buNone/>
            </a:pPr>
            <a:r>
              <a:rPr lang="en-US" dirty="0" smtClean="0"/>
              <a:t>• lower back injury;</a:t>
            </a:r>
          </a:p>
          <a:p>
            <a:pPr>
              <a:buNone/>
            </a:pPr>
            <a:r>
              <a:rPr lang="en-US" dirty="0" smtClean="0"/>
              <a:t>• the development or aggravation of RSIs (Repetitive Strain Injuries)</a:t>
            </a:r>
          </a:p>
          <a:p>
            <a:pPr>
              <a:buNone/>
            </a:pPr>
            <a:r>
              <a:rPr lang="en-US" dirty="0" smtClean="0"/>
              <a:t>• circulatory problems in the legs. </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extLst>
          </p:cNvPr>
          <p:cNvSpPr>
            <a:spLocks noGrp="1"/>
          </p:cNvSpPr>
          <p:nvPr>
            <p:ph type="title"/>
          </p:nvPr>
        </p:nvSpPr>
        <p:spPr/>
        <p:txBody>
          <a:bodyPr rtlCol="0">
            <a:normAutofit/>
          </a:bodyPr>
          <a:lstStyle/>
          <a:p>
            <a:pPr defTabSz="881719" eaLnBrk="1" fontAlgn="auto" hangingPunct="1">
              <a:spcAft>
                <a:spcPts val="0"/>
              </a:spcAft>
              <a:defRPr/>
            </a:pPr>
            <a:r>
              <a:rPr lang="en-US" sz="4243"/>
              <a:t>ABC analysis</a:t>
            </a:r>
          </a:p>
        </p:txBody>
      </p:sp>
      <p:sp>
        <p:nvSpPr>
          <p:cNvPr id="49154" name="Content Placeholder 2">
            <a:extLst>
              <a:ext uri="{FF2B5EF4-FFF2-40B4-BE49-F238E27FC236}"/>
            </a:extLst>
          </p:cNvPr>
          <p:cNvSpPr>
            <a:spLocks noGrp="1" noChangeArrowheads="1"/>
          </p:cNvSpPr>
          <p:nvPr>
            <p:ph idx="1"/>
          </p:nvPr>
        </p:nvSpPr>
        <p:spPr>
          <a:xfrm>
            <a:off x="603250" y="1600200"/>
            <a:ext cx="4114800" cy="4724400"/>
          </a:xfrm>
        </p:spPr>
        <p:txBody>
          <a:bodyPr rtlCol="0">
            <a:normAutofit/>
          </a:bodyPr>
          <a:lstStyle/>
          <a:p>
            <a:pPr algn="just" eaLnBrk="1" hangingPunct="1">
              <a:defRPr/>
            </a:pPr>
            <a:r>
              <a:rPr lang="en-US" altLang="en-US" sz="1929" dirty="0"/>
              <a:t>The </a:t>
            </a:r>
            <a:r>
              <a:rPr lang="en-US" altLang="en-US" sz="1929" b="1" dirty="0"/>
              <a:t>ABC analysis</a:t>
            </a:r>
            <a:r>
              <a:rPr lang="en-US" altLang="en-US" sz="1929" dirty="0"/>
              <a:t> is a business term used to define an inventory categorization technique often used in materials management. It is also known as </a:t>
            </a:r>
            <a:r>
              <a:rPr lang="en-US" altLang="en-US" sz="1929" i="1" dirty="0"/>
              <a:t>Selective Inventory Control</a:t>
            </a:r>
            <a:r>
              <a:rPr lang="en-US" altLang="en-US" sz="1929" dirty="0"/>
              <a:t>. Policies based on ABC analysis:</a:t>
            </a:r>
          </a:p>
          <a:p>
            <a:pPr algn="just" eaLnBrk="1" hangingPunct="1">
              <a:defRPr/>
            </a:pPr>
            <a:r>
              <a:rPr lang="en-US" altLang="en-US" sz="1929" dirty="0"/>
              <a:t>A ITEMS: very tight control and accurate records</a:t>
            </a:r>
          </a:p>
          <a:p>
            <a:pPr algn="just" eaLnBrk="1" hangingPunct="1">
              <a:defRPr/>
            </a:pPr>
            <a:r>
              <a:rPr lang="en-US" altLang="en-US" sz="1929" dirty="0"/>
              <a:t>B ITEMS: Less tightly controlled and good records</a:t>
            </a:r>
          </a:p>
          <a:p>
            <a:pPr algn="just" eaLnBrk="1" hangingPunct="1">
              <a:defRPr/>
            </a:pPr>
            <a:r>
              <a:rPr lang="en-US" altLang="en-US" sz="1929" dirty="0"/>
              <a:t>C ITEMS: simplest controls possible and minimal records</a:t>
            </a:r>
          </a:p>
          <a:p>
            <a:pPr marL="0" indent="0" algn="just" eaLnBrk="1" hangingPunct="1">
              <a:buFont typeface="Arial" pitchFamily="34" charset="0"/>
              <a:buNone/>
              <a:defRPr/>
            </a:pPr>
            <a:endParaRPr lang="en-US" altLang="en-US" sz="1929" dirty="0"/>
          </a:p>
        </p:txBody>
      </p:sp>
      <p:pic>
        <p:nvPicPr>
          <p:cNvPr id="33796" name="Picture 2"/>
          <p:cNvPicPr>
            <a:picLocks noChangeAspect="1" noChangeArrowheads="1"/>
          </p:cNvPicPr>
          <p:nvPr/>
        </p:nvPicPr>
        <p:blipFill>
          <a:blip r:embed="rId2" cstate="print"/>
          <a:srcRect/>
          <a:stretch>
            <a:fillRect/>
          </a:stretch>
        </p:blipFill>
        <p:spPr bwMode="auto">
          <a:xfrm>
            <a:off x="4865688" y="1905000"/>
            <a:ext cx="3790950" cy="2743200"/>
          </a:xfrm>
          <a:prstGeom prst="rect">
            <a:avLst/>
          </a:prstGeom>
          <a:noFill/>
          <a:ln w="9525">
            <a:noFill/>
            <a:miter lim="800000"/>
            <a:headEnd/>
            <a:tailEnd/>
          </a:ln>
        </p:spPr>
      </p:pic>
      <p:pic>
        <p:nvPicPr>
          <p:cNvPr id="33797" name="Picture 4"/>
          <p:cNvPicPr>
            <a:picLocks noChangeAspect="1" noChangeArrowheads="1"/>
          </p:cNvPicPr>
          <p:nvPr/>
        </p:nvPicPr>
        <p:blipFill>
          <a:blip r:embed="rId3" cstate="print"/>
          <a:srcRect/>
          <a:stretch>
            <a:fillRect/>
          </a:stretch>
        </p:blipFill>
        <p:spPr bwMode="auto">
          <a:xfrm>
            <a:off x="8108950" y="227013"/>
            <a:ext cx="890588" cy="8588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noChangeArrowheads="1"/>
          </p:cNvPicPr>
          <p:nvPr/>
        </p:nvPicPr>
        <p:blipFill>
          <a:blip r:embed="rId2" cstate="print"/>
          <a:srcRect/>
          <a:stretch>
            <a:fillRect/>
          </a:stretch>
        </p:blipFill>
        <p:spPr bwMode="auto">
          <a:xfrm>
            <a:off x="76200" y="469900"/>
            <a:ext cx="8991600" cy="5918200"/>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extLst>
          </p:cNvPr>
          <p:cNvSpPr>
            <a:spLocks noGrp="1" noChangeArrowheads="1"/>
          </p:cNvSpPr>
          <p:nvPr>
            <p:ph type="title"/>
          </p:nvPr>
        </p:nvSpPr>
        <p:spPr>
          <a:xfrm>
            <a:off x="652463" y="244475"/>
            <a:ext cx="8164512" cy="1143000"/>
          </a:xfrm>
        </p:spPr>
        <p:txBody>
          <a:bodyPr>
            <a:normAutofit fontScale="90000"/>
          </a:bodyPr>
          <a:lstStyle/>
          <a:p>
            <a:pPr eaLnBrk="1" hangingPunct="1">
              <a:defRPr/>
            </a:pPr>
            <a:r>
              <a:rPr lang="en-US" altLang="en-US" sz="3857" b="1" u="sng">
                <a:latin typeface="FranklinGothic"/>
              </a:rPr>
              <a:t>ABC ANALYSIS OF </a:t>
            </a:r>
            <a:r>
              <a:rPr lang="en-US" altLang="en-US" sz="3428" b="1" u="sng">
                <a:latin typeface="FranklinGothic"/>
              </a:rPr>
              <a:t>INVENTORY</a:t>
            </a:r>
            <a:r>
              <a:rPr lang="en-US" altLang="en-US" sz="3857" b="1" u="sng">
                <a:latin typeface="FranklinGothic"/>
              </a:rPr>
              <a:t> CONTROL </a:t>
            </a:r>
            <a:endParaRPr lang="en-US" altLang="en-US" sz="3857" b="1" u="sng"/>
          </a:p>
        </p:txBody>
      </p:sp>
      <p:sp>
        <p:nvSpPr>
          <p:cNvPr id="3" name="Content Placeholder 2">
            <a:extLst>
              <a:ext uri="{FF2B5EF4-FFF2-40B4-BE49-F238E27FC236}"/>
            </a:extLst>
          </p:cNvPr>
          <p:cNvSpPr>
            <a:spLocks noGrp="1"/>
          </p:cNvSpPr>
          <p:nvPr>
            <p:ph idx="1"/>
          </p:nvPr>
        </p:nvSpPr>
        <p:spPr>
          <a:xfrm>
            <a:off x="407988" y="1387475"/>
            <a:ext cx="8408987" cy="4992688"/>
          </a:xfrm>
        </p:spPr>
        <p:txBody>
          <a:bodyPr rtlCol="0">
            <a:normAutofit fontScale="85000" lnSpcReduction="20000"/>
          </a:bodyPr>
          <a:lstStyle/>
          <a:p>
            <a:pPr eaLnBrk="1" hangingPunct="1">
              <a:defRPr/>
            </a:pPr>
            <a:r>
              <a:rPr lang="en-IN" dirty="0"/>
              <a:t>Also called as </a:t>
            </a:r>
            <a:r>
              <a:rPr lang="en-IN" b="1" dirty="0"/>
              <a:t>PARETO ANALYSIS</a:t>
            </a:r>
            <a:r>
              <a:rPr lang="en-IN" dirty="0"/>
              <a:t>. </a:t>
            </a:r>
          </a:p>
          <a:p>
            <a:pPr eaLnBrk="1" hangingPunct="1">
              <a:defRPr/>
            </a:pPr>
            <a:r>
              <a:rPr lang="en-IN" dirty="0"/>
              <a:t>In ABC analysis, the entire lot of inventory is classified into three groups based on </a:t>
            </a:r>
          </a:p>
          <a:p>
            <a:pPr eaLnBrk="1" hangingPunct="1">
              <a:defRPr/>
            </a:pPr>
            <a:r>
              <a:rPr lang="en-IN" dirty="0"/>
              <a:t>their annual value and not on their individual cost given as-</a:t>
            </a:r>
            <a:br>
              <a:rPr lang="en-IN" dirty="0"/>
            </a:br>
            <a:r>
              <a:rPr lang="en-IN" b="1" dirty="0"/>
              <a:t>CLASS A- </a:t>
            </a:r>
            <a:r>
              <a:rPr lang="en-IN" dirty="0"/>
              <a:t>high values items which accounts for major share of annual inventory value. </a:t>
            </a:r>
          </a:p>
          <a:p>
            <a:pPr eaLnBrk="1" hangingPunct="1">
              <a:defRPr/>
            </a:pPr>
            <a:r>
              <a:rPr lang="en-IN" dirty="0"/>
              <a:t>Stricter control must obviously be applied on these items right from the initial stages of estimating requirement, fixing the minimum stocks, lead time. </a:t>
            </a:r>
          </a:p>
          <a:p>
            <a:pPr eaLnBrk="1" hangingPunct="1">
              <a:defRPr/>
            </a:pPr>
            <a:r>
              <a:rPr lang="en-IN" b="1" dirty="0"/>
              <a:t>A items</a:t>
            </a:r>
            <a:r>
              <a:rPr lang="en-IN" dirty="0"/>
              <a:t>-</a:t>
            </a:r>
            <a:br>
              <a:rPr lang="en-IN" dirty="0"/>
            </a:br>
            <a:r>
              <a:rPr lang="en-IN" dirty="0"/>
              <a:t>	Rigorous value analysis.</a:t>
            </a:r>
            <a:br>
              <a:rPr lang="en-IN" dirty="0"/>
            </a:br>
            <a:r>
              <a:rPr lang="en-IN" dirty="0"/>
              <a:t>	Rigid estimates. </a:t>
            </a:r>
          </a:p>
          <a:p>
            <a:pPr marL="0" indent="0" eaLnBrk="1" hangingPunct="1">
              <a:buFont typeface="Arial" pitchFamily="34" charset="0"/>
              <a:buNone/>
              <a:defRPr/>
            </a:pPr>
            <a:r>
              <a:rPr lang="en-IN" dirty="0"/>
              <a:t>	Strict and close watch.</a:t>
            </a:r>
            <a:br>
              <a:rPr lang="en-IN" dirty="0"/>
            </a:br>
            <a:r>
              <a:rPr lang="en-IN" dirty="0"/>
              <a:t>	Management of items should be done at top level 	management.  	</a:t>
            </a:r>
          </a:p>
          <a:p>
            <a:pPr marL="0" indent="0" eaLnBrk="1" hangingPunct="1">
              <a:buFont typeface="Arial" pitchFamily="34" charset="0"/>
              <a:buNone/>
              <a:defRPr/>
            </a:pPr>
            <a:r>
              <a:rPr lang="en-IN" dirty="0"/>
              <a:t>Centralized purchasing and storage. </a:t>
            </a:r>
          </a:p>
          <a:p>
            <a:pPr eaLnBrk="1" hangingPunct="1">
              <a:defRPr/>
            </a:pPr>
            <a:endParaRPr 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a:xfrm>
            <a:off x="768350" y="163513"/>
            <a:ext cx="7607300" cy="815975"/>
          </a:xfrm>
        </p:spPr>
        <p:txBody>
          <a:bodyPr>
            <a:normAutofit fontScale="90000"/>
          </a:bodyPr>
          <a:lstStyle/>
          <a:p>
            <a:pPr eaLnBrk="1" hangingPunct="1"/>
            <a:r>
              <a:rPr lang="en-US" altLang="en-US" sz="3000" smtClean="0">
                <a:latin typeface="FranklinGothic"/>
              </a:rPr>
              <a:t>ABC ANALYSIS OF INVENTORY CONTROL </a:t>
            </a:r>
            <a:endParaRPr lang="en-US" altLang="en-US" sz="3000" smtClean="0"/>
          </a:p>
        </p:txBody>
      </p:sp>
      <p:sp>
        <p:nvSpPr>
          <p:cNvPr id="3" name="Content Placeholder 2">
            <a:extLst>
              <a:ext uri="{FF2B5EF4-FFF2-40B4-BE49-F238E27FC236}"/>
            </a:extLst>
          </p:cNvPr>
          <p:cNvSpPr>
            <a:spLocks noGrp="1"/>
          </p:cNvSpPr>
          <p:nvPr>
            <p:ph idx="1"/>
          </p:nvPr>
        </p:nvSpPr>
        <p:spPr>
          <a:xfrm>
            <a:off x="571500" y="1387475"/>
            <a:ext cx="8264525" cy="5143500"/>
          </a:xfrm>
        </p:spPr>
        <p:txBody>
          <a:bodyPr rtlCol="0">
            <a:normAutofit fontScale="77500" lnSpcReduction="20000"/>
          </a:bodyPr>
          <a:lstStyle/>
          <a:p>
            <a:pPr eaLnBrk="1" hangingPunct="1">
              <a:defRPr/>
            </a:pPr>
            <a:r>
              <a:rPr lang="en-IN" b="1" dirty="0"/>
              <a:t>CLASS B</a:t>
            </a:r>
            <a:r>
              <a:rPr lang="en-IN" dirty="0"/>
              <a:t>- medium value items, which do not belong to either of the classes and not so strict control procedures , need be followed in regard to the items in this group. </a:t>
            </a:r>
          </a:p>
          <a:p>
            <a:pPr eaLnBrk="1" hangingPunct="1">
              <a:defRPr/>
            </a:pPr>
            <a:r>
              <a:rPr lang="en-IN" b="1" dirty="0"/>
              <a:t>B items</a:t>
            </a:r>
            <a:r>
              <a:rPr lang="en-IN" dirty="0"/>
              <a:t>-</a:t>
            </a:r>
            <a:br>
              <a:rPr lang="en-IN" dirty="0"/>
            </a:br>
            <a:r>
              <a:rPr lang="en-IN" dirty="0"/>
              <a:t>	Moderate control.</a:t>
            </a:r>
            <a:br>
              <a:rPr lang="en-IN" dirty="0"/>
            </a:br>
            <a:r>
              <a:rPr lang="en-IN" dirty="0"/>
              <a:t>	Purchase based on rigid requirements.  Reasonably strict watch and  	control.</a:t>
            </a:r>
            <a:br>
              <a:rPr lang="en-IN" dirty="0"/>
            </a:br>
            <a:r>
              <a:rPr lang="en-IN" dirty="0"/>
              <a:t>	Management be done at minimal level. </a:t>
            </a:r>
          </a:p>
          <a:p>
            <a:pPr eaLnBrk="1" hangingPunct="1">
              <a:defRPr/>
            </a:pPr>
            <a:r>
              <a:rPr lang="en-IN" b="1" dirty="0"/>
              <a:t>CLASS C- </a:t>
            </a:r>
            <a:r>
              <a:rPr lang="en-IN" dirty="0"/>
              <a:t>low values items, but are required in large quantities and consists of various types and varieties like clips, washers. </a:t>
            </a:r>
          </a:p>
          <a:p>
            <a:pPr eaLnBrk="1" hangingPunct="1">
              <a:defRPr/>
            </a:pPr>
            <a:r>
              <a:rPr lang="en-IN" dirty="0"/>
              <a:t>It needs only a simple and inexpensive system of control in which some of the routine may be existed. </a:t>
            </a:r>
          </a:p>
          <a:p>
            <a:pPr eaLnBrk="1" hangingPunct="1">
              <a:defRPr/>
            </a:pPr>
            <a:r>
              <a:rPr lang="en-IN" b="1" dirty="0"/>
              <a:t>C items</a:t>
            </a:r>
            <a:r>
              <a:rPr lang="en-IN" dirty="0"/>
              <a:t>-</a:t>
            </a:r>
            <a:br>
              <a:rPr lang="en-IN" dirty="0"/>
            </a:br>
            <a:r>
              <a:rPr lang="en-IN" dirty="0"/>
              <a:t>	Ordinarily control measures.</a:t>
            </a:r>
            <a:br>
              <a:rPr lang="en-IN" dirty="0"/>
            </a:br>
            <a:r>
              <a:rPr lang="en-IN" dirty="0"/>
              <a:t>	Purchased based on usage estimates.  Controls exercise by store keeper.</a:t>
            </a:r>
            <a:br>
              <a:rPr lang="en-IN" dirty="0"/>
            </a:br>
            <a:r>
              <a:rPr lang="en-IN" dirty="0"/>
              <a:t>	Management done at lower levels.</a:t>
            </a:r>
            <a:br>
              <a:rPr lang="en-IN" dirty="0"/>
            </a:br>
            <a:r>
              <a:rPr lang="en-IN" dirty="0"/>
              <a:t>	Decentralized purchasing. </a:t>
            </a:r>
          </a:p>
          <a:p>
            <a:pPr eaLnBrk="1" hangingPunct="1">
              <a:defRPr/>
            </a:pPr>
            <a:endParaRPr lang="en-US"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extLst>
          </p:cNvPr>
          <p:cNvSpPr>
            <a:spLocks noGrp="1" noChangeArrowheads="1"/>
          </p:cNvSpPr>
          <p:nvPr>
            <p:ph type="title"/>
          </p:nvPr>
        </p:nvSpPr>
        <p:spPr>
          <a:xfrm>
            <a:off x="768350" y="0"/>
            <a:ext cx="7607300" cy="1062038"/>
          </a:xfrm>
        </p:spPr>
        <p:txBody>
          <a:bodyPr/>
          <a:lstStyle/>
          <a:p>
            <a:pPr eaLnBrk="1" hangingPunct="1">
              <a:defRPr/>
            </a:pPr>
            <a:r>
              <a:rPr lang="en-IN" altLang="en-US" sz="3428"/>
              <a:t>PROCEDURE OF ABC CLASSIFICATION </a:t>
            </a:r>
            <a:endParaRPr lang="en-US" altLang="en-US" sz="3428"/>
          </a:p>
        </p:txBody>
      </p:sp>
      <p:sp>
        <p:nvSpPr>
          <p:cNvPr id="3" name="Content Placeholder 2">
            <a:extLst>
              <a:ext uri="{FF2B5EF4-FFF2-40B4-BE49-F238E27FC236}"/>
            </a:extLst>
          </p:cNvPr>
          <p:cNvSpPr>
            <a:spLocks noGrp="1"/>
          </p:cNvSpPr>
          <p:nvPr>
            <p:ph idx="1"/>
          </p:nvPr>
        </p:nvSpPr>
        <p:spPr>
          <a:xfrm>
            <a:off x="565150" y="1062038"/>
            <a:ext cx="8170863" cy="5551487"/>
          </a:xfrm>
        </p:spPr>
        <p:txBody>
          <a:bodyPr rtlCol="0">
            <a:normAutofit fontScale="77500" lnSpcReduction="20000"/>
          </a:bodyPr>
          <a:lstStyle/>
          <a:p>
            <a:pPr eaLnBrk="1" hangingPunct="1">
              <a:defRPr/>
            </a:pPr>
            <a:r>
              <a:rPr lang="en-IN" b="1" dirty="0"/>
              <a:t>Step 1 </a:t>
            </a:r>
            <a:endParaRPr lang="en-IN" dirty="0"/>
          </a:p>
          <a:p>
            <a:pPr marL="0" indent="0" eaLnBrk="1" hangingPunct="1">
              <a:buFont typeface="Arial" pitchFamily="34" charset="0"/>
              <a:buNone/>
              <a:defRPr/>
            </a:pPr>
            <a:r>
              <a:rPr lang="en-IN" dirty="0"/>
              <a:t>List down item- wise annual consumption of inventory with unit price and determine the annual consumption of each items. </a:t>
            </a:r>
          </a:p>
          <a:p>
            <a:pPr eaLnBrk="1" hangingPunct="1">
              <a:defRPr/>
            </a:pPr>
            <a:r>
              <a:rPr lang="en-IN" b="1" dirty="0"/>
              <a:t>Step 2 </a:t>
            </a:r>
            <a:endParaRPr lang="en-IN" dirty="0"/>
          </a:p>
          <a:p>
            <a:pPr marL="0" indent="0" eaLnBrk="1" hangingPunct="1">
              <a:buFont typeface="Arial" pitchFamily="34" charset="0"/>
              <a:buNone/>
              <a:defRPr/>
            </a:pPr>
            <a:r>
              <a:rPr lang="en-IN" dirty="0"/>
              <a:t>Rewrite the above list in the descending order of money value with additional column to enter cumulative % value. </a:t>
            </a:r>
          </a:p>
          <a:p>
            <a:pPr eaLnBrk="1" hangingPunct="1">
              <a:defRPr/>
            </a:pPr>
            <a:r>
              <a:rPr lang="en-IN" b="1" dirty="0"/>
              <a:t>Step 3 </a:t>
            </a:r>
            <a:endParaRPr lang="en-IN" dirty="0"/>
          </a:p>
          <a:p>
            <a:pPr marL="0" indent="0" eaLnBrk="1" hangingPunct="1">
              <a:buFont typeface="Arial" pitchFamily="34" charset="0"/>
              <a:buNone/>
              <a:defRPr/>
            </a:pPr>
            <a:r>
              <a:rPr lang="en-IN" dirty="0"/>
              <a:t>From the list prepared , mark the serial number of items against which the cumulative % value of annual consumption reaches a figure of 70% approximately. </a:t>
            </a:r>
          </a:p>
          <a:p>
            <a:pPr marL="0" indent="0" eaLnBrk="1" hangingPunct="1">
              <a:buFont typeface="Arial" pitchFamily="34" charset="0"/>
              <a:buNone/>
              <a:defRPr/>
            </a:pPr>
            <a:r>
              <a:rPr lang="en-IN" dirty="0"/>
              <a:t>These </a:t>
            </a:r>
            <a:r>
              <a:rPr lang="en-IN" b="1" dirty="0"/>
              <a:t>are called as A items </a:t>
            </a:r>
            <a:r>
              <a:rPr lang="en-IN" dirty="0"/>
              <a:t>and compute the number of class A items as a percent of total items. </a:t>
            </a:r>
          </a:p>
          <a:p>
            <a:pPr marL="0" indent="0" eaLnBrk="1" hangingPunct="1">
              <a:buFont typeface="Arial" pitchFamily="34" charset="0"/>
              <a:buNone/>
              <a:defRPr/>
            </a:pPr>
            <a:r>
              <a:rPr lang="en-IN" dirty="0"/>
              <a:t> Continue this process down the list and note the serial number of items against which the cumulative % value reads approx. 90% . These additional items constitute </a:t>
            </a:r>
            <a:r>
              <a:rPr lang="en-IN" b="1" dirty="0"/>
              <a:t>class B. </a:t>
            </a:r>
          </a:p>
          <a:p>
            <a:pPr marL="0" indent="0" eaLnBrk="1" hangingPunct="1">
              <a:buFont typeface="Arial" pitchFamily="34" charset="0"/>
              <a:buNone/>
              <a:defRPr/>
            </a:pPr>
            <a:r>
              <a:rPr lang="en-IN" dirty="0"/>
              <a:t> The remaining items in the list from </a:t>
            </a:r>
            <a:r>
              <a:rPr lang="en-IN" b="1" dirty="0"/>
              <a:t>class C </a:t>
            </a:r>
            <a:r>
              <a:rPr lang="en-IN" dirty="0"/>
              <a:t>items and determines quantity in percent of total number of items. </a:t>
            </a:r>
          </a:p>
          <a:p>
            <a:pPr eaLnBrk="1" hangingPunct="1">
              <a:defRPr/>
            </a:pPr>
            <a:r>
              <a:rPr lang="en-IN" b="1" dirty="0"/>
              <a:t>Step 4 </a:t>
            </a:r>
            <a:endParaRPr lang="en-IN" dirty="0"/>
          </a:p>
          <a:p>
            <a:pPr marL="0" indent="0" eaLnBrk="1" hangingPunct="1">
              <a:buFont typeface="Arial" pitchFamily="34" charset="0"/>
              <a:buNone/>
              <a:defRPr/>
            </a:pPr>
            <a:r>
              <a:rPr lang="en-IN" dirty="0"/>
              <a:t>Plot curve with cumulative % of annual usage on quantity items on X- axis and money value on Y- axis. </a:t>
            </a:r>
          </a:p>
          <a:p>
            <a:pPr eaLnBrk="1" hangingPunct="1">
              <a:defRPr/>
            </a:pPr>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noChangeArrowheads="1"/>
          </p:cNvSpPr>
          <p:nvPr>
            <p:ph type="title"/>
          </p:nvPr>
        </p:nvSpPr>
        <p:spPr>
          <a:xfrm>
            <a:off x="768350" y="365125"/>
            <a:ext cx="7607300" cy="777875"/>
          </a:xfrm>
        </p:spPr>
        <p:txBody>
          <a:bodyPr/>
          <a:lstStyle/>
          <a:p>
            <a:pPr algn="ctr" eaLnBrk="1" hangingPunct="1"/>
            <a:r>
              <a:rPr lang="en-US" altLang="en-US" u="sng" smtClean="0"/>
              <a:t>CONTROL</a:t>
            </a:r>
          </a:p>
        </p:txBody>
      </p:sp>
      <p:sp>
        <p:nvSpPr>
          <p:cNvPr id="3" name="Content Placeholder 2">
            <a:extLst>
              <a:ext uri="{FF2B5EF4-FFF2-40B4-BE49-F238E27FC236}"/>
            </a:extLst>
          </p:cNvPr>
          <p:cNvSpPr>
            <a:spLocks noGrp="1"/>
          </p:cNvSpPr>
          <p:nvPr>
            <p:ph idx="1"/>
          </p:nvPr>
        </p:nvSpPr>
        <p:spPr>
          <a:xfrm>
            <a:off x="768350" y="1550988"/>
            <a:ext cx="7607300" cy="4625975"/>
          </a:xfrm>
        </p:spPr>
        <p:txBody>
          <a:bodyPr rtlCol="0">
            <a:normAutofit/>
          </a:bodyPr>
          <a:lstStyle/>
          <a:p>
            <a:pPr eaLnBrk="1" hangingPunct="1">
              <a:defRPr/>
            </a:pPr>
            <a:r>
              <a:rPr lang="en-IN" b="1" dirty="0"/>
              <a:t>Class A </a:t>
            </a:r>
            <a:r>
              <a:rPr lang="en-IN" dirty="0"/>
              <a:t>items are controlled and purchased only on as- required basis to minimize carrying cost. </a:t>
            </a:r>
          </a:p>
          <a:p>
            <a:pPr marL="0" indent="0" eaLnBrk="1" hangingPunct="1">
              <a:buFont typeface="Arial" pitchFamily="34" charset="0"/>
              <a:buNone/>
              <a:defRPr/>
            </a:pPr>
            <a:r>
              <a:rPr lang="en-IN" dirty="0"/>
              <a:t>Higher level control is exercised. These being high value items. </a:t>
            </a:r>
          </a:p>
          <a:p>
            <a:pPr eaLnBrk="1" hangingPunct="1">
              <a:defRPr/>
            </a:pPr>
            <a:r>
              <a:rPr lang="en-IN" b="1" dirty="0"/>
              <a:t>Class C </a:t>
            </a:r>
            <a:r>
              <a:rPr lang="en-IN" dirty="0"/>
              <a:t>items can be purchased in bulk for the requirement of the entire year, being of low value. </a:t>
            </a:r>
          </a:p>
          <a:p>
            <a:pPr marL="0" indent="0" eaLnBrk="1" hangingPunct="1">
              <a:buFont typeface="Arial" pitchFamily="34" charset="0"/>
              <a:buNone/>
              <a:defRPr/>
            </a:pPr>
            <a:r>
              <a:rPr lang="en-IN" dirty="0"/>
              <a:t>The control is exercised at lower level. </a:t>
            </a:r>
          </a:p>
          <a:p>
            <a:pPr eaLnBrk="1" hangingPunct="1">
              <a:defRPr/>
            </a:pPr>
            <a:r>
              <a:rPr lang="en-IN" b="1" dirty="0"/>
              <a:t>Class B </a:t>
            </a:r>
            <a:r>
              <a:rPr lang="en-IN" dirty="0"/>
              <a:t>items comes in between A and C on degree of control.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a:xfrm>
            <a:off x="898525" y="244475"/>
            <a:ext cx="7604125" cy="560388"/>
          </a:xfrm>
        </p:spPr>
        <p:txBody>
          <a:bodyPr>
            <a:normAutofit fontScale="90000"/>
          </a:bodyPr>
          <a:lstStyle/>
          <a:p>
            <a:pPr algn="ctr" eaLnBrk="1" hangingPunct="1"/>
            <a:r>
              <a:rPr lang="en-US" altLang="en-US" b="1" u="sng" smtClean="0"/>
              <a:t>ADVANTAGES</a:t>
            </a:r>
          </a:p>
        </p:txBody>
      </p:sp>
      <p:sp>
        <p:nvSpPr>
          <p:cNvPr id="39939" name="Content Placeholder 2"/>
          <p:cNvSpPr>
            <a:spLocks noGrp="1" noChangeArrowheads="1"/>
          </p:cNvSpPr>
          <p:nvPr>
            <p:ph idx="1"/>
          </p:nvPr>
        </p:nvSpPr>
        <p:spPr>
          <a:xfrm>
            <a:off x="423863" y="1708150"/>
            <a:ext cx="8078787" cy="4170363"/>
          </a:xfrm>
        </p:spPr>
        <p:txBody>
          <a:bodyPr/>
          <a:lstStyle/>
          <a:p>
            <a:pPr eaLnBrk="1" hangingPunct="1"/>
            <a:r>
              <a:rPr lang="en-IN" altLang="en-US" smtClean="0"/>
              <a:t>Provides a mechanism for identifying items that will have a significant impact on overall inventory cost. </a:t>
            </a:r>
          </a:p>
          <a:p>
            <a:pPr eaLnBrk="1" hangingPunct="1"/>
            <a:r>
              <a:rPr lang="en-IN" altLang="en-US" smtClean="0"/>
              <a:t>It helps in economizing ones effort to achieve greater results. </a:t>
            </a:r>
          </a:p>
          <a:p>
            <a:pPr eaLnBrk="1" hangingPunct="1"/>
            <a:r>
              <a:rPr lang="en-IN" altLang="en-US" smtClean="0"/>
              <a:t>It helps to segregating those items which ought to be given priority to maximize results. </a:t>
            </a:r>
          </a:p>
          <a:p>
            <a:pPr eaLnBrk="1" hangingPunct="1"/>
            <a:r>
              <a:rPr lang="en-IN" altLang="en-US" smtClean="0"/>
              <a:t>Proper use of valuable time of store personnel. </a:t>
            </a:r>
          </a:p>
          <a:p>
            <a:pPr eaLnBrk="1" hangingPunct="1"/>
            <a:r>
              <a:rPr lang="en-IN" altLang="en-US" smtClean="0"/>
              <a:t> Simple no confusing formulas are involved. </a:t>
            </a:r>
          </a:p>
          <a:p>
            <a:pPr eaLnBrk="1" hangingPunct="1"/>
            <a:endParaRPr lang="en-US" altLang="en-US" smtClean="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a:xfrm>
            <a:off x="768350" y="1212850"/>
            <a:ext cx="7607300" cy="517525"/>
          </a:xfrm>
        </p:spPr>
        <p:txBody>
          <a:bodyPr>
            <a:normAutofit fontScale="90000"/>
          </a:bodyPr>
          <a:lstStyle/>
          <a:p>
            <a:pPr algn="ctr" eaLnBrk="1" hangingPunct="1"/>
            <a:r>
              <a:rPr lang="en-US" altLang="en-US" b="1" u="sng" smtClean="0"/>
              <a:t>LIMITATIONS</a:t>
            </a:r>
          </a:p>
        </p:txBody>
      </p:sp>
      <p:sp>
        <p:nvSpPr>
          <p:cNvPr id="40963" name="Content Placeholder 2"/>
          <p:cNvSpPr>
            <a:spLocks noGrp="1" noChangeArrowheads="1"/>
          </p:cNvSpPr>
          <p:nvPr>
            <p:ph idx="1"/>
          </p:nvPr>
        </p:nvSpPr>
        <p:spPr/>
        <p:txBody>
          <a:bodyPr>
            <a:normAutofit fontScale="92500"/>
          </a:bodyPr>
          <a:lstStyle/>
          <a:p>
            <a:pPr eaLnBrk="1" hangingPunct="1"/>
            <a:r>
              <a:rPr lang="en-IN" smtClean="0"/>
              <a:t>When number of items run into several thousands, it is not convenient to compute and carry out this analysis. </a:t>
            </a:r>
          </a:p>
          <a:p>
            <a:pPr eaLnBrk="1" hangingPunct="1"/>
            <a:r>
              <a:rPr lang="en-IN" smtClean="0"/>
              <a:t>More chances of deterioration in storage exist since class C are purchased in bulk and inventory on these piles up. </a:t>
            </a:r>
          </a:p>
          <a:p>
            <a:pPr eaLnBrk="1" hangingPunct="1"/>
            <a:r>
              <a:rPr lang="en-IN" smtClean="0"/>
              <a:t>Loose control on C may result in shortage. </a:t>
            </a:r>
          </a:p>
          <a:p>
            <a:pPr eaLnBrk="1" hangingPunct="1"/>
            <a:r>
              <a:rPr lang="en-IN" smtClean="0"/>
              <a:t>ABC focuses on money value and not on functional importance of such items, resulting in shortages of critical items. </a:t>
            </a:r>
          </a:p>
          <a:p>
            <a:pPr eaLnBrk="1" hangingPunct="1"/>
            <a:r>
              <a:rPr lang="en-IN" smtClean="0"/>
              <a:t>ABC does not take into account variation of prices of items as time goes. </a:t>
            </a:r>
          </a:p>
          <a:p>
            <a:pPr eaLnBrk="1" hangingPunct="1"/>
            <a:r>
              <a:rPr lang="en-IN" smtClean="0"/>
              <a:t> ABC ignores market conditions, market availability , competitions, seasonal variations etc. </a:t>
            </a:r>
          </a:p>
          <a:p>
            <a:pPr eaLnBrk="1" hangingPunct="1"/>
            <a:endParaRPr lang="en-US" smtClean="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768350" y="1093788"/>
            <a:ext cx="7607300" cy="407987"/>
          </a:xfrm>
        </p:spPr>
        <p:txBody>
          <a:bodyPr>
            <a:normAutofit fontScale="90000"/>
          </a:bodyPr>
          <a:lstStyle/>
          <a:p>
            <a:pPr algn="ctr" eaLnBrk="1" hangingPunct="1">
              <a:defRPr/>
            </a:pPr>
            <a:r>
              <a:rPr lang="en-IN" b="1" u="sng" dirty="0"/>
              <a:t>VED ANALYSIS </a:t>
            </a:r>
            <a:endParaRPr lang="en-US" b="1" u="sng" dirty="0"/>
          </a:p>
        </p:txBody>
      </p:sp>
      <p:sp>
        <p:nvSpPr>
          <p:cNvPr id="3" name="Content Placeholder 2">
            <a:extLst>
              <a:ext uri="{FF2B5EF4-FFF2-40B4-BE49-F238E27FC236}"/>
            </a:extLst>
          </p:cNvPr>
          <p:cNvSpPr>
            <a:spLocks noGrp="1"/>
          </p:cNvSpPr>
          <p:nvPr>
            <p:ph idx="1"/>
          </p:nvPr>
        </p:nvSpPr>
        <p:spPr>
          <a:xfrm>
            <a:off x="768350" y="1730375"/>
            <a:ext cx="7607300" cy="3684588"/>
          </a:xfrm>
        </p:spPr>
        <p:txBody>
          <a:bodyPr rtlCol="0">
            <a:normAutofit lnSpcReduction="10000"/>
          </a:bodyPr>
          <a:lstStyle/>
          <a:p>
            <a:pPr eaLnBrk="1" hangingPunct="1">
              <a:defRPr/>
            </a:pPr>
            <a:r>
              <a:rPr lang="en-IN" dirty="0"/>
              <a:t>In VED method( </a:t>
            </a:r>
            <a:r>
              <a:rPr lang="en-IN" b="1" dirty="0"/>
              <a:t>Vital, Essential, and Desirable</a:t>
            </a:r>
            <a:r>
              <a:rPr lang="en-IN" dirty="0"/>
              <a:t>), each stock items is classified on either vital, essential or desirable based on how critical the item is for providing health services. </a:t>
            </a:r>
          </a:p>
          <a:p>
            <a:pPr eaLnBrk="1" hangingPunct="1">
              <a:defRPr/>
            </a:pPr>
            <a:r>
              <a:rPr lang="en-IN" b="1" dirty="0"/>
              <a:t>The vital items are stocked in abundance , essential items are stocked in medium amounts and desirable items we socked in small amounts . </a:t>
            </a:r>
            <a:endParaRPr lang="en-IN" dirty="0"/>
          </a:p>
          <a:p>
            <a:pPr eaLnBrk="1" hangingPunct="1">
              <a:defRPr/>
            </a:pPr>
            <a:r>
              <a:rPr lang="en-IN" dirty="0"/>
              <a:t>Vital and essential items are always in stock which means a minimum disruption in the services offered to the people. </a:t>
            </a:r>
          </a:p>
          <a:p>
            <a:pPr marL="0" indent="0" eaLnBrk="1" hangingPunct="1">
              <a:buFont typeface="Arial" pitchFamily="34" charset="0"/>
              <a:buNone/>
              <a:defRPr/>
            </a:pPr>
            <a:endParaRPr 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extLst>
          </p:cNvPr>
          <p:cNvSpPr>
            <a:spLocks noGrp="1" noChangeArrowheads="1"/>
          </p:cNvSpPr>
          <p:nvPr>
            <p:ph type="title"/>
          </p:nvPr>
        </p:nvSpPr>
        <p:spPr>
          <a:xfrm>
            <a:off x="815975" y="0"/>
            <a:ext cx="7605713" cy="1223963"/>
          </a:xfrm>
        </p:spPr>
        <p:txBody>
          <a:bodyPr/>
          <a:lstStyle/>
          <a:p>
            <a:pPr algn="ctr" eaLnBrk="1" hangingPunct="1">
              <a:defRPr/>
            </a:pPr>
            <a:r>
              <a:rPr lang="en-IN" altLang="en-US" sz="3428" b="1" u="sng"/>
              <a:t>VED METHOD OF INVENTORY CONTROL</a:t>
            </a:r>
            <a:endParaRPr lang="en-US" altLang="en-US" sz="3428" b="1" u="sng"/>
          </a:p>
        </p:txBody>
      </p:sp>
      <p:sp>
        <p:nvSpPr>
          <p:cNvPr id="3" name="Content Placeholder 2">
            <a:extLst>
              <a:ext uri="{FF2B5EF4-FFF2-40B4-BE49-F238E27FC236}"/>
            </a:extLst>
          </p:cNvPr>
          <p:cNvSpPr>
            <a:spLocks noGrp="1"/>
          </p:cNvSpPr>
          <p:nvPr>
            <p:ph idx="1"/>
          </p:nvPr>
        </p:nvSpPr>
        <p:spPr>
          <a:xfrm>
            <a:off x="565150" y="1620838"/>
            <a:ext cx="8324850" cy="4287837"/>
          </a:xfrm>
        </p:spPr>
        <p:txBody>
          <a:bodyPr rtlCol="0">
            <a:normAutofit fontScale="77500" lnSpcReduction="20000"/>
          </a:bodyPr>
          <a:lstStyle/>
          <a:p>
            <a:pPr eaLnBrk="1" hangingPunct="1">
              <a:defRPr/>
            </a:pPr>
            <a:r>
              <a:rPr lang="en-IN" dirty="0"/>
              <a:t>In VED analysis, the inventory is classified as per the functional importance under the following three categories: </a:t>
            </a:r>
          </a:p>
          <a:p>
            <a:pPr eaLnBrk="1" hangingPunct="1">
              <a:defRPr/>
            </a:pPr>
            <a:r>
              <a:rPr lang="en-IN" b="1" dirty="0"/>
              <a:t>Vital- </a:t>
            </a:r>
            <a:endParaRPr lang="en-IN" dirty="0"/>
          </a:p>
          <a:p>
            <a:pPr marL="0" indent="0" eaLnBrk="1" hangingPunct="1">
              <a:buFont typeface="Arial" pitchFamily="34" charset="0"/>
              <a:buNone/>
              <a:defRPr/>
            </a:pPr>
            <a:r>
              <a:rPr lang="en-IN" dirty="0"/>
              <a:t>Items without which treatment comes to standstill: i.e. non- availability can not be tolerated. </a:t>
            </a:r>
          </a:p>
          <a:p>
            <a:pPr marL="0" indent="0" eaLnBrk="1" hangingPunct="1">
              <a:buFont typeface="Arial" pitchFamily="34" charset="0"/>
              <a:buNone/>
              <a:defRPr/>
            </a:pPr>
            <a:r>
              <a:rPr lang="en-IN" dirty="0"/>
              <a:t>The vital items are stocked in abundance , essential items and very strict control. </a:t>
            </a:r>
          </a:p>
          <a:p>
            <a:pPr eaLnBrk="1" hangingPunct="1">
              <a:defRPr/>
            </a:pPr>
            <a:r>
              <a:rPr lang="en-IN" b="1" dirty="0"/>
              <a:t>Essential- </a:t>
            </a:r>
            <a:endParaRPr lang="en-IN" dirty="0"/>
          </a:p>
          <a:p>
            <a:pPr marL="0" indent="0" eaLnBrk="1" hangingPunct="1">
              <a:buFont typeface="Arial" pitchFamily="34" charset="0"/>
              <a:buNone/>
              <a:defRPr/>
            </a:pPr>
            <a:r>
              <a:rPr lang="en-IN" dirty="0"/>
              <a:t>Items whose non- availability can be tolerated for 2-3 days, because similar or alternative items are available.</a:t>
            </a:r>
          </a:p>
          <a:p>
            <a:pPr marL="0" indent="0" eaLnBrk="1" hangingPunct="1">
              <a:buFont typeface="Arial" pitchFamily="34" charset="0"/>
              <a:buNone/>
              <a:defRPr/>
            </a:pPr>
            <a:r>
              <a:rPr lang="en-IN" dirty="0"/>
              <a:t> Essential items are stocked in medium amounts, purchase is based on rigid requirements and reasonably strict watch. </a:t>
            </a:r>
          </a:p>
          <a:p>
            <a:pPr eaLnBrk="1" hangingPunct="1">
              <a:defRPr/>
            </a:pPr>
            <a:r>
              <a:rPr lang="en-IN" b="1" dirty="0"/>
              <a:t>Desirable- </a:t>
            </a:r>
            <a:endParaRPr lang="en-IN" dirty="0"/>
          </a:p>
          <a:p>
            <a:pPr marL="0" indent="0" eaLnBrk="1" hangingPunct="1">
              <a:buFont typeface="Arial" pitchFamily="34" charset="0"/>
              <a:buNone/>
              <a:defRPr/>
            </a:pPr>
            <a:r>
              <a:rPr lang="en-IN" dirty="0"/>
              <a:t>Items whose non –availability can be tolerated for a long period. </a:t>
            </a:r>
          </a:p>
          <a:p>
            <a:pPr marL="0" indent="0" eaLnBrk="1" hangingPunct="1">
              <a:buFont typeface="Arial" pitchFamily="34" charset="0"/>
              <a:buNone/>
              <a:defRPr/>
            </a:pPr>
            <a:r>
              <a:rPr lang="en-IN" dirty="0"/>
              <a:t>Desirable items are stocked in small amounts and purchase is based on usage estimates. </a:t>
            </a:r>
          </a:p>
          <a:p>
            <a:pPr marL="0" indent="0" eaLnBrk="1" hangingPunct="1">
              <a:buFont typeface="Arial" pitchFamily="34" charset="0"/>
              <a:buNone/>
              <a:defRPr/>
            </a:pPr>
            <a:endParaRPr lang="en-IN" dirty="0"/>
          </a:p>
          <a:p>
            <a:pPr eaLnBrk="1" hangingPunct="1">
              <a:defRPr/>
            </a:pP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03509" y="1132114"/>
            <a:ext cx="8197853" cy="4458789"/>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a:xfrm>
            <a:off x="768350" y="327025"/>
            <a:ext cx="7607300" cy="552450"/>
          </a:xfrm>
        </p:spPr>
        <p:txBody>
          <a:bodyPr>
            <a:normAutofit fontScale="90000"/>
          </a:bodyPr>
          <a:lstStyle/>
          <a:p>
            <a:pPr algn="ctr" eaLnBrk="1" hangingPunct="1"/>
            <a:r>
              <a:rPr lang="en-US" b="1" u="sng" smtClean="0"/>
              <a:t>PURPOSES OF VED ANALYSIS</a:t>
            </a:r>
          </a:p>
        </p:txBody>
      </p:sp>
      <p:sp>
        <p:nvSpPr>
          <p:cNvPr id="44035" name="Content Placeholder 2"/>
          <p:cNvSpPr>
            <a:spLocks noGrp="1" noChangeArrowheads="1"/>
          </p:cNvSpPr>
          <p:nvPr>
            <p:ph idx="1"/>
          </p:nvPr>
        </p:nvSpPr>
        <p:spPr>
          <a:xfrm>
            <a:off x="652463" y="1387475"/>
            <a:ext cx="8083550" cy="4979988"/>
          </a:xfrm>
        </p:spPr>
        <p:txBody>
          <a:bodyPr/>
          <a:lstStyle/>
          <a:p>
            <a:pPr eaLnBrk="1" hangingPunct="1"/>
            <a:r>
              <a:rPr lang="en-IN" altLang="en-US" smtClean="0"/>
              <a:t>In a manufacturing organization, there are number of items which are very vital or critical in production. </a:t>
            </a:r>
          </a:p>
          <a:p>
            <a:pPr eaLnBrk="1" hangingPunct="1"/>
            <a:r>
              <a:rPr lang="en-IN" altLang="en-US" smtClean="0"/>
              <a:t>Their availability must be ensured at all items for smooth production, so need to be strictly controlled. </a:t>
            </a:r>
          </a:p>
          <a:p>
            <a:pPr eaLnBrk="1" hangingPunct="1"/>
            <a:r>
              <a:rPr lang="en-IN" altLang="en-US" smtClean="0"/>
              <a:t>Essential items follow vital items in hierarchy of importance. </a:t>
            </a:r>
          </a:p>
          <a:p>
            <a:pPr eaLnBrk="1" hangingPunct="1"/>
            <a:r>
              <a:rPr lang="en-IN" altLang="en-US" smtClean="0"/>
              <a:t>Desirable items are least importance in terms of functional considerations, which are loosely controlled at the lower level. </a:t>
            </a:r>
          </a:p>
          <a:p>
            <a:pPr eaLnBrk="1" hangingPunct="1"/>
            <a:endParaRPr lang="en-US" altLang="en-US" smtClean="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a:xfrm>
            <a:off x="898525" y="327025"/>
            <a:ext cx="7604125" cy="536575"/>
          </a:xfrm>
        </p:spPr>
        <p:txBody>
          <a:bodyPr>
            <a:normAutofit fontScale="90000"/>
          </a:bodyPr>
          <a:lstStyle/>
          <a:p>
            <a:pPr algn="ctr" eaLnBrk="1" hangingPunct="1"/>
            <a:r>
              <a:rPr lang="en-US" altLang="en-US" b="1" u="sng" smtClean="0"/>
              <a:t>MAT</a:t>
            </a:r>
            <a:r>
              <a:rPr lang="en-IN" altLang="en-US" b="1" u="sng" smtClean="0"/>
              <a:t>RIX OF ABC/VED ANALYSIS </a:t>
            </a:r>
            <a:endParaRPr lang="en-US" altLang="en-US" b="1" u="sng" smtClean="0"/>
          </a:p>
        </p:txBody>
      </p:sp>
      <p:sp>
        <p:nvSpPr>
          <p:cNvPr id="45059" name="Content Placeholder 2"/>
          <p:cNvSpPr>
            <a:spLocks noGrp="1" noChangeArrowheads="1"/>
          </p:cNvSpPr>
          <p:nvPr>
            <p:ph idx="1"/>
          </p:nvPr>
        </p:nvSpPr>
        <p:spPr>
          <a:xfrm>
            <a:off x="768350" y="1223963"/>
            <a:ext cx="8048625" cy="5389562"/>
          </a:xfrm>
        </p:spPr>
        <p:txBody>
          <a:bodyPr/>
          <a:lstStyle/>
          <a:p>
            <a:pPr eaLnBrk="1" hangingPunct="1"/>
            <a:r>
              <a:rPr lang="en-IN" altLang="en-US" smtClean="0"/>
              <a:t>There can be combination of these two categories like a matrix combining ABC and VED categories. </a:t>
            </a:r>
          </a:p>
          <a:p>
            <a:pPr eaLnBrk="1" hangingPunct="1"/>
            <a:r>
              <a:rPr lang="en-IN" altLang="en-US" smtClean="0"/>
              <a:t>This matrix is more relevant in hospitals. </a:t>
            </a:r>
          </a:p>
          <a:p>
            <a:pPr eaLnBrk="1" hangingPunct="1"/>
            <a:r>
              <a:rPr lang="en-IN" altLang="en-US" smtClean="0"/>
              <a:t>The AV category becomes the most important for inventory control because the items are very much cost consuming being a category and also vital for uses. </a:t>
            </a:r>
          </a:p>
          <a:p>
            <a:pPr eaLnBrk="1" hangingPunct="1"/>
            <a:r>
              <a:rPr lang="en-IN" altLang="en-US" smtClean="0"/>
              <a:t>These items can be controlled by the </a:t>
            </a:r>
            <a:r>
              <a:rPr lang="en-IN" altLang="en-US" b="1" smtClean="0"/>
              <a:t>top-level </a:t>
            </a:r>
            <a:r>
              <a:rPr lang="en-IN" altLang="en-US" smtClean="0"/>
              <a:t>management. </a:t>
            </a:r>
          </a:p>
          <a:p>
            <a:pPr eaLnBrk="1" hangingPunct="1"/>
            <a:r>
              <a:rPr lang="en-IN" altLang="en-US" smtClean="0"/>
              <a:t>The CD category items are not very costly and at the same time of desirable category. </a:t>
            </a:r>
          </a:p>
          <a:p>
            <a:pPr eaLnBrk="1" hangingPunct="1"/>
            <a:r>
              <a:rPr lang="en-IN" altLang="en-US" smtClean="0"/>
              <a:t>These items are controlled at the </a:t>
            </a:r>
            <a:r>
              <a:rPr lang="en-IN" altLang="en-US" b="1" smtClean="0"/>
              <a:t>lower level. </a:t>
            </a:r>
            <a:endParaRPr lang="en-IN" altLang="en-US" smtClean="0"/>
          </a:p>
          <a:p>
            <a:pPr eaLnBrk="1" hangingPunct="1"/>
            <a:endParaRPr lang="en-US" altLang="en-US" smtClean="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noChangeArrowheads="1"/>
          </p:cNvSpPr>
          <p:nvPr>
            <p:ph type="title"/>
          </p:nvPr>
        </p:nvSpPr>
        <p:spPr>
          <a:xfrm>
            <a:off x="914400" y="609600"/>
            <a:ext cx="7605713" cy="646113"/>
          </a:xfrm>
        </p:spPr>
        <p:txBody>
          <a:bodyPr>
            <a:normAutofit fontScale="90000"/>
          </a:bodyPr>
          <a:lstStyle/>
          <a:p>
            <a:pPr algn="ctr" eaLnBrk="1" hangingPunct="1"/>
            <a:r>
              <a:rPr lang="en-US" altLang="en-US" b="1" u="sng" smtClean="0"/>
              <a:t>MAT</a:t>
            </a:r>
            <a:r>
              <a:rPr lang="en-IN" altLang="en-US" b="1" u="sng" smtClean="0"/>
              <a:t>RIX OF ABC/VED</a:t>
            </a:r>
            <a:endParaRPr lang="en-US" altLang="en-US" smtClean="0"/>
          </a:p>
        </p:txBody>
      </p:sp>
      <p:pic>
        <p:nvPicPr>
          <p:cNvPr id="46083" name="Picture 1"/>
          <p:cNvPicPr>
            <a:picLocks noChangeAspect="1" noChangeArrowheads="1"/>
          </p:cNvPicPr>
          <p:nvPr/>
        </p:nvPicPr>
        <p:blipFill>
          <a:blip r:embed="rId2" cstate="print"/>
          <a:srcRect/>
          <a:stretch>
            <a:fillRect/>
          </a:stretch>
        </p:blipFill>
        <p:spPr bwMode="auto">
          <a:xfrm>
            <a:off x="374650" y="1938338"/>
            <a:ext cx="8394700" cy="4584700"/>
          </a:xfrm>
          <a:prstGeom prst="rect">
            <a:avLst/>
          </a:prstGeom>
          <a:noFill/>
          <a:ln w="9525">
            <a:noFill/>
            <a:miter lim="800000"/>
            <a:headEnd/>
            <a:tailEnd/>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noChangeArrowheads="1"/>
          </p:cNvSpPr>
          <p:nvPr>
            <p:ph type="title"/>
          </p:nvPr>
        </p:nvSpPr>
        <p:spPr>
          <a:xfrm>
            <a:off x="768350" y="407988"/>
            <a:ext cx="7607300" cy="517525"/>
          </a:xfrm>
        </p:spPr>
        <p:txBody>
          <a:bodyPr>
            <a:normAutofit fontScale="90000"/>
          </a:bodyPr>
          <a:lstStyle/>
          <a:p>
            <a:pPr algn="ctr" eaLnBrk="1" hangingPunct="1"/>
            <a:r>
              <a:rPr lang="en-IN" altLang="en-US" b="1" u="sng" smtClean="0"/>
              <a:t>CONTROL OF VED ITEMS </a:t>
            </a:r>
            <a:endParaRPr lang="en-US" altLang="en-US" b="1" u="sng" smtClean="0"/>
          </a:p>
        </p:txBody>
      </p:sp>
      <p:sp>
        <p:nvSpPr>
          <p:cNvPr id="47107" name="Content Placeholder 2"/>
          <p:cNvSpPr>
            <a:spLocks noGrp="1" noChangeArrowheads="1"/>
          </p:cNvSpPr>
          <p:nvPr>
            <p:ph idx="1"/>
          </p:nvPr>
        </p:nvSpPr>
        <p:spPr>
          <a:xfrm>
            <a:off x="768350" y="1771650"/>
            <a:ext cx="7885113" cy="4678363"/>
          </a:xfrm>
        </p:spPr>
        <p:txBody>
          <a:bodyPr>
            <a:normAutofit fontScale="92500" lnSpcReduction="20000"/>
          </a:bodyPr>
          <a:lstStyle/>
          <a:p>
            <a:pPr eaLnBrk="1" hangingPunct="1"/>
            <a:r>
              <a:rPr lang="en-IN" b="1" smtClean="0"/>
              <a:t>Category Vital items</a:t>
            </a:r>
            <a:r>
              <a:rPr lang="en-IN" smtClean="0"/>
              <a:t>: these items are the most important ones and require control by the administrator himself. </a:t>
            </a:r>
          </a:p>
          <a:p>
            <a:pPr eaLnBrk="1" hangingPunct="1"/>
            <a:r>
              <a:rPr lang="en-IN" b="1" smtClean="0"/>
              <a:t>Category Essential items </a:t>
            </a:r>
            <a:r>
              <a:rPr lang="en-IN" smtClean="0"/>
              <a:t>: these items are of intermediate importance and should be under control of the office in charge of the stores. </a:t>
            </a:r>
          </a:p>
          <a:p>
            <a:pPr eaLnBrk="1" hangingPunct="1"/>
            <a:r>
              <a:rPr lang="en-IN" b="1" smtClean="0"/>
              <a:t>Category Desirable items </a:t>
            </a:r>
            <a:r>
              <a:rPr lang="en-IN" smtClean="0"/>
              <a:t>: these items are the least importance which can be left under the control of the store keeper. </a:t>
            </a:r>
          </a:p>
          <a:p>
            <a:pPr eaLnBrk="1" hangingPunct="1"/>
            <a:r>
              <a:rPr lang="en-IN" smtClean="0"/>
              <a:t>The grouping will essentially depend upon the strategy of management and the environment of functioning. However these simple techniques can be effective techniques can be effective in material management system. </a:t>
            </a:r>
          </a:p>
          <a:p>
            <a:pPr eaLnBrk="1" hangingPunct="1"/>
            <a:r>
              <a:rPr lang="en-IN" smtClean="0"/>
              <a:t>Items with high criticality (V) , but required in small quantity (A) should receive highest priority. Items with low criticality (D) and which are required in big quantity should receive least priority. </a:t>
            </a:r>
          </a:p>
          <a:p>
            <a:pPr eaLnBrk="1" hangingPunct="1"/>
            <a:endParaRPr lang="en-US" smtClean="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noChangeArrowheads="1"/>
          </p:cNvSpPr>
          <p:nvPr>
            <p:ph type="title"/>
          </p:nvPr>
        </p:nvSpPr>
        <p:spPr>
          <a:xfrm>
            <a:off x="801688" y="163513"/>
            <a:ext cx="7604125" cy="636587"/>
          </a:xfrm>
        </p:spPr>
        <p:txBody>
          <a:bodyPr>
            <a:normAutofit fontScale="90000"/>
          </a:bodyPr>
          <a:lstStyle/>
          <a:p>
            <a:pPr algn="ctr" eaLnBrk="1" hangingPunct="1"/>
            <a:r>
              <a:rPr lang="en-IN" altLang="en-US" b="1" u="sng" smtClean="0"/>
              <a:t>ADVANTAGES OF VED ANALYSIS </a:t>
            </a:r>
            <a:endParaRPr lang="en-US" altLang="en-US" b="1" u="sng" smtClean="0"/>
          </a:p>
        </p:txBody>
      </p:sp>
      <p:sp>
        <p:nvSpPr>
          <p:cNvPr id="48131" name="Content Placeholder 2"/>
          <p:cNvSpPr>
            <a:spLocks noGrp="1" noChangeArrowheads="1"/>
          </p:cNvSpPr>
          <p:nvPr>
            <p:ph idx="1"/>
          </p:nvPr>
        </p:nvSpPr>
        <p:spPr>
          <a:xfrm>
            <a:off x="898525" y="1387475"/>
            <a:ext cx="8001000" cy="4818063"/>
          </a:xfrm>
        </p:spPr>
        <p:txBody>
          <a:bodyPr/>
          <a:lstStyle/>
          <a:p>
            <a:pPr eaLnBrk="1" hangingPunct="1"/>
            <a:r>
              <a:rPr lang="en-IN" altLang="en-US" smtClean="0"/>
              <a:t>It is useful for monitoring and control of stores and spares inventory by classifying them into three categories. </a:t>
            </a:r>
          </a:p>
          <a:p>
            <a:pPr eaLnBrk="1" hangingPunct="1"/>
            <a:r>
              <a:rPr lang="en-IN" altLang="en-US" smtClean="0"/>
              <a:t>Determine the criticality of an item and its effect on production and other services. </a:t>
            </a:r>
          </a:p>
          <a:p>
            <a:pPr eaLnBrk="1" hangingPunct="1"/>
            <a:r>
              <a:rPr lang="en-IN" altLang="en-US" smtClean="0"/>
              <a:t>It is useful for controlling and maintain the stock of various types. </a:t>
            </a:r>
          </a:p>
          <a:p>
            <a:pPr eaLnBrk="1" hangingPunct="1"/>
            <a:endParaRPr lang="en-US" altLang="en-US" smtClean="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7075" name="Rectangle 3">
            <a:extLst>
              <a:ext uri="{FF2B5EF4-FFF2-40B4-BE49-F238E27FC236}"/>
            </a:extLst>
          </p:cNvPr>
          <p:cNvSpPr>
            <a:spLocks noGrp="1" noRot="1" noChangeArrowheads="1"/>
          </p:cNvSpPr>
          <p:nvPr>
            <p:ph type="title"/>
          </p:nvPr>
        </p:nvSpPr>
        <p:spPr/>
        <p:txBody>
          <a:bodyPr rtlCol="0">
            <a:normAutofit/>
          </a:bodyPr>
          <a:lstStyle/>
          <a:p>
            <a:pPr defTabSz="881719" eaLnBrk="1" fontAlgn="auto" hangingPunct="1">
              <a:spcAft>
                <a:spcPts val="0"/>
              </a:spcAft>
              <a:defRPr/>
            </a:pPr>
            <a:r>
              <a:rPr lang="en-US" sz="4243"/>
              <a:t>EOQ Assumptions</a:t>
            </a:r>
          </a:p>
        </p:txBody>
      </p:sp>
      <p:sp>
        <p:nvSpPr>
          <p:cNvPr id="387074" name="Rectangle 2"/>
          <p:cNvSpPr>
            <a:spLocks noGrp="1" noRot="1" noChangeArrowheads="1"/>
          </p:cNvSpPr>
          <p:nvPr>
            <p:ph idx="1"/>
          </p:nvPr>
        </p:nvSpPr>
        <p:spPr>
          <a:xfrm>
            <a:off x="825500" y="1778000"/>
            <a:ext cx="8018463" cy="4394200"/>
          </a:xfrm>
        </p:spPr>
        <p:txBody>
          <a:bodyPr lIns="88607" tIns="43527" rIns="88607" bIns="43527"/>
          <a:lstStyle/>
          <a:p>
            <a:pPr marL="366713" indent="-366713" defTabSz="979488" eaLnBrk="1" hangingPunct="1"/>
            <a:r>
              <a:rPr lang="en-US" sz="2700" b="1" smtClean="0">
                <a:solidFill>
                  <a:srgbClr val="CC0066"/>
                </a:solidFill>
              </a:rPr>
              <a:t>Demand is </a:t>
            </a:r>
            <a:r>
              <a:rPr lang="en-US" sz="2700" smtClean="0"/>
              <a:t>known and constant </a:t>
            </a:r>
            <a:endParaRPr lang="en-US" sz="2700" b="1" smtClean="0"/>
          </a:p>
          <a:p>
            <a:pPr marL="366713" indent="-366713" defTabSz="979488" eaLnBrk="1" hangingPunct="1"/>
            <a:r>
              <a:rPr lang="en-US" sz="2700" b="1" smtClean="0">
                <a:solidFill>
                  <a:srgbClr val="CC0066"/>
                </a:solidFill>
              </a:rPr>
              <a:t>lead time is </a:t>
            </a:r>
            <a:r>
              <a:rPr lang="en-US" sz="2700" smtClean="0"/>
              <a:t>known and constant </a:t>
            </a:r>
            <a:endParaRPr lang="en-US" sz="2700" b="1" smtClean="0"/>
          </a:p>
          <a:p>
            <a:pPr marL="366713" indent="-366713" defTabSz="979488" eaLnBrk="1" hangingPunct="1"/>
            <a:r>
              <a:rPr lang="en-US" sz="2700" b="1" smtClean="0">
                <a:solidFill>
                  <a:srgbClr val="CC0066"/>
                </a:solidFill>
              </a:rPr>
              <a:t>Instantaneous receipt</a:t>
            </a:r>
            <a:r>
              <a:rPr lang="en-US" sz="2700" smtClean="0"/>
              <a:t> of material</a:t>
            </a:r>
          </a:p>
          <a:p>
            <a:pPr marL="366713" indent="-366713" defTabSz="979488" eaLnBrk="1" hangingPunct="1"/>
            <a:r>
              <a:rPr lang="en-US" sz="2700" b="1" smtClean="0">
                <a:solidFill>
                  <a:srgbClr val="CC0066"/>
                </a:solidFill>
              </a:rPr>
              <a:t>No</a:t>
            </a:r>
            <a:r>
              <a:rPr lang="en-US" sz="2700" smtClean="0"/>
              <a:t> quantity </a:t>
            </a:r>
            <a:r>
              <a:rPr lang="en-US" sz="2700" b="1" smtClean="0">
                <a:solidFill>
                  <a:srgbClr val="CC0066"/>
                </a:solidFill>
              </a:rPr>
              <a:t>discounts</a:t>
            </a:r>
          </a:p>
          <a:p>
            <a:pPr marL="366713" indent="-366713" defTabSz="979488" eaLnBrk="1" hangingPunct="1"/>
            <a:r>
              <a:rPr lang="en-US" sz="2700" smtClean="0"/>
              <a:t>Only order (setup) cost and holding cost</a:t>
            </a:r>
          </a:p>
          <a:p>
            <a:pPr marL="366713" indent="-366713" defTabSz="979488" eaLnBrk="1" hangingPunct="1"/>
            <a:r>
              <a:rPr lang="en-US" sz="2700" smtClean="0"/>
              <a:t>No </a:t>
            </a:r>
            <a:r>
              <a:rPr lang="en-US" sz="2700" b="1" smtClean="0">
                <a:solidFill>
                  <a:srgbClr val="CC0066"/>
                </a:solidFill>
              </a:rPr>
              <a:t>stockouts</a:t>
            </a:r>
            <a:endParaRPr lang="en-US" sz="2700" b="1" smtClean="0"/>
          </a:p>
        </p:txBody>
      </p:sp>
      <p:pic>
        <p:nvPicPr>
          <p:cNvPr id="49156" name="Picture 3"/>
          <p:cNvPicPr>
            <a:picLocks noChangeAspect="1" noChangeArrowheads="1"/>
          </p:cNvPicPr>
          <p:nvPr/>
        </p:nvPicPr>
        <p:blipFill>
          <a:blip r:embed="rId3" cstate="print"/>
          <a:srcRect/>
          <a:stretch>
            <a:fillRect/>
          </a:stretch>
        </p:blipFill>
        <p:spPr bwMode="auto">
          <a:xfrm>
            <a:off x="8108950" y="227013"/>
            <a:ext cx="890588" cy="85883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7074">
                                            <p:txEl>
                                              <p:pRg st="0" end="0"/>
                                            </p:txEl>
                                          </p:spTgt>
                                        </p:tgtEl>
                                        <p:attrNameLst>
                                          <p:attrName>style.visibility</p:attrName>
                                        </p:attrNameLst>
                                      </p:cBhvr>
                                      <p:to>
                                        <p:strVal val="visible"/>
                                      </p:to>
                                    </p:set>
                                    <p:animEffect transition="in" filter="wipe(left)">
                                      <p:cBhvr>
                                        <p:cTn id="7" dur="500"/>
                                        <p:tgtEl>
                                          <p:spTgt spid="387074">
                                            <p:txEl>
                                              <p:pRg st="0" end="0"/>
                                            </p:txEl>
                                          </p:spTgt>
                                        </p:tgtEl>
                                      </p:cBhvr>
                                    </p:animEffect>
                                  </p:childTnLst>
                                  <p:subTnLst>
                                    <p:animClr clrSpc="rgb" dir="cw">
                                      <p:cBhvr override="childStyle">
                                        <p:cTn dur="1" fill="hold" display="0" masterRel="nextClick" afterEffect="1"/>
                                        <p:tgtEl>
                                          <p:spTgt spid="387074">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7074">
                                            <p:txEl>
                                              <p:pRg st="1" end="1"/>
                                            </p:txEl>
                                          </p:spTgt>
                                        </p:tgtEl>
                                        <p:attrNameLst>
                                          <p:attrName>style.visibility</p:attrName>
                                        </p:attrNameLst>
                                      </p:cBhvr>
                                      <p:to>
                                        <p:strVal val="visible"/>
                                      </p:to>
                                    </p:set>
                                    <p:animEffect transition="in" filter="wipe(left)">
                                      <p:cBhvr>
                                        <p:cTn id="12" dur="500"/>
                                        <p:tgtEl>
                                          <p:spTgt spid="387074">
                                            <p:txEl>
                                              <p:pRg st="1" end="1"/>
                                            </p:txEl>
                                          </p:spTgt>
                                        </p:tgtEl>
                                      </p:cBhvr>
                                    </p:animEffect>
                                  </p:childTnLst>
                                  <p:subTnLst>
                                    <p:animClr clrSpc="rgb" dir="cw">
                                      <p:cBhvr override="childStyle">
                                        <p:cTn dur="1" fill="hold" display="0" masterRel="nextClick" afterEffect="1"/>
                                        <p:tgtEl>
                                          <p:spTgt spid="387074">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7074">
                                            <p:txEl>
                                              <p:pRg st="2" end="2"/>
                                            </p:txEl>
                                          </p:spTgt>
                                        </p:tgtEl>
                                        <p:attrNameLst>
                                          <p:attrName>style.visibility</p:attrName>
                                        </p:attrNameLst>
                                      </p:cBhvr>
                                      <p:to>
                                        <p:strVal val="visible"/>
                                      </p:to>
                                    </p:set>
                                    <p:animEffect transition="in" filter="wipe(left)">
                                      <p:cBhvr>
                                        <p:cTn id="17" dur="500"/>
                                        <p:tgtEl>
                                          <p:spTgt spid="387074">
                                            <p:txEl>
                                              <p:pRg st="2" end="2"/>
                                            </p:txEl>
                                          </p:spTgt>
                                        </p:tgtEl>
                                      </p:cBhvr>
                                    </p:animEffect>
                                  </p:childTnLst>
                                  <p:subTnLst>
                                    <p:animClr clrSpc="rgb" dir="cw">
                                      <p:cBhvr override="childStyle">
                                        <p:cTn dur="1" fill="hold" display="0" masterRel="nextClick" afterEffect="1"/>
                                        <p:tgtEl>
                                          <p:spTgt spid="387074">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7074">
                                            <p:txEl>
                                              <p:pRg st="3" end="3"/>
                                            </p:txEl>
                                          </p:spTgt>
                                        </p:tgtEl>
                                        <p:attrNameLst>
                                          <p:attrName>style.visibility</p:attrName>
                                        </p:attrNameLst>
                                      </p:cBhvr>
                                      <p:to>
                                        <p:strVal val="visible"/>
                                      </p:to>
                                    </p:set>
                                    <p:animEffect transition="in" filter="wipe(left)">
                                      <p:cBhvr>
                                        <p:cTn id="22" dur="500"/>
                                        <p:tgtEl>
                                          <p:spTgt spid="387074">
                                            <p:txEl>
                                              <p:pRg st="3" end="3"/>
                                            </p:txEl>
                                          </p:spTgt>
                                        </p:tgtEl>
                                      </p:cBhvr>
                                    </p:animEffect>
                                  </p:childTnLst>
                                  <p:subTnLst>
                                    <p:animClr clrSpc="rgb" dir="cw">
                                      <p:cBhvr override="childStyle">
                                        <p:cTn dur="1" fill="hold" display="0" masterRel="nextClick" afterEffect="1"/>
                                        <p:tgtEl>
                                          <p:spTgt spid="387074">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7074">
                                            <p:txEl>
                                              <p:pRg st="4" end="4"/>
                                            </p:txEl>
                                          </p:spTgt>
                                        </p:tgtEl>
                                        <p:attrNameLst>
                                          <p:attrName>style.visibility</p:attrName>
                                        </p:attrNameLst>
                                      </p:cBhvr>
                                      <p:to>
                                        <p:strVal val="visible"/>
                                      </p:to>
                                    </p:set>
                                    <p:animEffect transition="in" filter="wipe(left)">
                                      <p:cBhvr>
                                        <p:cTn id="27" dur="500"/>
                                        <p:tgtEl>
                                          <p:spTgt spid="387074">
                                            <p:txEl>
                                              <p:pRg st="4" end="4"/>
                                            </p:txEl>
                                          </p:spTgt>
                                        </p:tgtEl>
                                      </p:cBhvr>
                                    </p:animEffect>
                                  </p:childTnLst>
                                  <p:subTnLst>
                                    <p:animClr clrSpc="rgb" dir="cw">
                                      <p:cBhvr override="childStyle">
                                        <p:cTn dur="1" fill="hold" display="0" masterRel="nextClick" afterEffect="1"/>
                                        <p:tgtEl>
                                          <p:spTgt spid="387074">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7074">
                                            <p:txEl>
                                              <p:pRg st="5" end="5"/>
                                            </p:txEl>
                                          </p:spTgt>
                                        </p:tgtEl>
                                        <p:attrNameLst>
                                          <p:attrName>style.visibility</p:attrName>
                                        </p:attrNameLst>
                                      </p:cBhvr>
                                      <p:to>
                                        <p:strVal val="visible"/>
                                      </p:to>
                                    </p:set>
                                    <p:animEffect transition="in" filter="wipe(left)">
                                      <p:cBhvr>
                                        <p:cTn id="32" dur="500"/>
                                        <p:tgtEl>
                                          <p:spTgt spid="387074">
                                            <p:txEl>
                                              <p:pRg st="5" end="5"/>
                                            </p:txEl>
                                          </p:spTgt>
                                        </p:tgtEl>
                                      </p:cBhvr>
                                    </p:animEffect>
                                  </p:childTnLst>
                                  <p:subTnLst>
                                    <p:animClr clrSpc="rgb" dir="cw">
                                      <p:cBhvr override="childStyle">
                                        <p:cTn dur="1" fill="hold" display="0" masterRel="nextClick" afterEffect="1"/>
                                        <p:tgtEl>
                                          <p:spTgt spid="387074">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1" name="Rectangle 11">
            <a:extLst>
              <a:ext uri="{FF2B5EF4-FFF2-40B4-BE49-F238E27FC236}"/>
            </a:extLst>
          </p:cNvPr>
          <p:cNvSpPr>
            <a:spLocks noGrp="1" noRot="1" noChangeArrowheads="1"/>
          </p:cNvSpPr>
          <p:nvPr>
            <p:ph type="title"/>
          </p:nvPr>
        </p:nvSpPr>
        <p:spPr/>
        <p:txBody>
          <a:bodyPr rtlCol="0">
            <a:normAutofit fontScale="90000"/>
          </a:bodyPr>
          <a:lstStyle/>
          <a:p>
            <a:pPr defTabSz="881719" eaLnBrk="1" fontAlgn="auto" hangingPunct="1">
              <a:lnSpc>
                <a:spcPct val="80000"/>
              </a:lnSpc>
              <a:spcAft>
                <a:spcPts val="0"/>
              </a:spcAft>
              <a:defRPr/>
            </a:pPr>
            <a:r>
              <a:rPr lang="en-US" sz="4243"/>
              <a:t>EOQ Model</a:t>
            </a:r>
            <a:br>
              <a:rPr lang="en-US" sz="4243"/>
            </a:br>
            <a:r>
              <a:rPr lang="en-US" sz="4243"/>
              <a:t>How Much to Order?</a:t>
            </a:r>
          </a:p>
        </p:txBody>
      </p:sp>
      <p:grpSp>
        <p:nvGrpSpPr>
          <p:cNvPr id="2" name="Group 21"/>
          <p:cNvGrpSpPr>
            <a:grpSpLocks/>
          </p:cNvGrpSpPr>
          <p:nvPr/>
        </p:nvGrpSpPr>
        <p:grpSpPr bwMode="auto">
          <a:xfrm>
            <a:off x="735013" y="1633538"/>
            <a:ext cx="7673975" cy="4162425"/>
            <a:chOff x="336" y="960"/>
            <a:chExt cx="4512" cy="2448"/>
          </a:xfrm>
        </p:grpSpPr>
        <p:sp>
          <p:nvSpPr>
            <p:cNvPr id="70660" name="Rectangle 15">
              <a:extLst>
                <a:ext uri="{FF2B5EF4-FFF2-40B4-BE49-F238E27FC236}"/>
              </a:extLst>
            </p:cNvPr>
            <p:cNvSpPr>
              <a:spLocks noChangeArrowheads="1"/>
            </p:cNvSpPr>
            <p:nvPr/>
          </p:nvSpPr>
          <p:spPr bwMode="auto">
            <a:xfrm>
              <a:off x="336" y="960"/>
              <a:ext cx="4512" cy="2448"/>
            </a:xfrm>
            <a:prstGeom prst="rect">
              <a:avLst/>
            </a:prstGeom>
            <a:solidFill>
              <a:srgbClr val="66FF33"/>
            </a:solidFill>
            <a:ln w="9525">
              <a:solidFill>
                <a:schemeClr val="tx1"/>
              </a:solidFill>
              <a:miter lim="800000"/>
              <a:headEnd/>
              <a:tailEnd/>
            </a:ln>
          </p:spPr>
          <p:txBody>
            <a:bodyPr wrap="none" anchor="ctr"/>
            <a:lstStyle>
              <a:lvl1pPr>
                <a:defRPr sz="1700">
                  <a:solidFill>
                    <a:schemeClr val="tx1"/>
                  </a:solidFill>
                  <a:latin typeface="Arial" panose="020B0604020202020204" pitchFamily="34" charset="0"/>
                  <a:cs typeface="Arial" panose="020B0604020202020204" pitchFamily="34" charset="0"/>
                </a:defRPr>
              </a:lvl1pPr>
              <a:lvl2pPr marL="742950" indent="-285750">
                <a:defRPr sz="1700">
                  <a:solidFill>
                    <a:schemeClr val="tx1"/>
                  </a:solidFill>
                  <a:latin typeface="Arial" panose="020B0604020202020204" pitchFamily="34" charset="0"/>
                  <a:cs typeface="Arial" panose="020B0604020202020204" pitchFamily="34" charset="0"/>
                </a:defRPr>
              </a:lvl2pPr>
              <a:lvl3pPr marL="1143000" indent="-228600">
                <a:defRPr sz="1700">
                  <a:solidFill>
                    <a:schemeClr val="tx1"/>
                  </a:solidFill>
                  <a:latin typeface="Arial" panose="020B0604020202020204" pitchFamily="34" charset="0"/>
                  <a:cs typeface="Arial" panose="020B0604020202020204" pitchFamily="34" charset="0"/>
                </a:defRPr>
              </a:lvl3pPr>
              <a:lvl4pPr marL="1600200" indent="-228600">
                <a:defRPr sz="1700">
                  <a:solidFill>
                    <a:schemeClr val="tx1"/>
                  </a:solidFill>
                  <a:latin typeface="Arial" panose="020B0604020202020204" pitchFamily="34" charset="0"/>
                  <a:cs typeface="Arial" panose="020B0604020202020204" pitchFamily="34" charset="0"/>
                </a:defRPr>
              </a:lvl4pPr>
              <a:lvl5pPr marL="2057400" indent="-228600">
                <a:defRPr sz="17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821"/>
            </a:p>
          </p:txBody>
        </p:sp>
        <p:sp>
          <p:nvSpPr>
            <p:cNvPr id="70661" name="Rectangle 2">
              <a:extLst>
                <a:ext uri="{FF2B5EF4-FFF2-40B4-BE49-F238E27FC236}"/>
              </a:extLst>
            </p:cNvPr>
            <p:cNvSpPr>
              <a:spLocks noChangeArrowheads="1"/>
            </p:cNvSpPr>
            <p:nvPr/>
          </p:nvSpPr>
          <p:spPr bwMode="auto">
            <a:xfrm>
              <a:off x="3419" y="2938"/>
              <a:ext cx="1113" cy="284"/>
            </a:xfrm>
            <a:prstGeom prst="rect">
              <a:avLst/>
            </a:prstGeom>
            <a:noFill/>
            <a:ln>
              <a:noFill/>
            </a:ln>
            <a:extLst/>
          </p:spPr>
          <p:txBody>
            <a:bodyPr wrap="none" lIns="88607" tIns="43527" rIns="88607" bIns="43527">
              <a:spAutoFit/>
            </a:bodyPr>
            <a:lstStyle>
              <a:lvl1pPr defTabSz="836613">
                <a:defRPr sz="1700">
                  <a:solidFill>
                    <a:schemeClr val="tx1"/>
                  </a:solidFill>
                  <a:latin typeface="Arial" panose="020B0604020202020204" pitchFamily="34" charset="0"/>
                  <a:cs typeface="Arial" panose="020B0604020202020204" pitchFamily="34" charset="0"/>
                </a:defRPr>
              </a:lvl1pPr>
              <a:lvl2pPr marL="742950" indent="-285750" defTabSz="836613">
                <a:defRPr sz="1700">
                  <a:solidFill>
                    <a:schemeClr val="tx1"/>
                  </a:solidFill>
                  <a:latin typeface="Arial" panose="020B0604020202020204" pitchFamily="34" charset="0"/>
                  <a:cs typeface="Arial" panose="020B0604020202020204" pitchFamily="34" charset="0"/>
                </a:defRPr>
              </a:lvl2pPr>
              <a:lvl3pPr marL="1143000" indent="-228600" defTabSz="836613">
                <a:defRPr sz="1700">
                  <a:solidFill>
                    <a:schemeClr val="tx1"/>
                  </a:solidFill>
                  <a:latin typeface="Arial" panose="020B0604020202020204" pitchFamily="34" charset="0"/>
                  <a:cs typeface="Arial" panose="020B0604020202020204" pitchFamily="34" charset="0"/>
                </a:defRPr>
              </a:lvl3pPr>
              <a:lvl4pPr marL="1600200" indent="-228600" defTabSz="836613">
                <a:defRPr sz="1700">
                  <a:solidFill>
                    <a:schemeClr val="tx1"/>
                  </a:solidFill>
                  <a:latin typeface="Arial" panose="020B0604020202020204" pitchFamily="34" charset="0"/>
                  <a:cs typeface="Arial" panose="020B0604020202020204" pitchFamily="34" charset="0"/>
                </a:defRPr>
              </a:lvl4pPr>
              <a:lvl5pPr marL="2057400" indent="-228600" defTabSz="836613">
                <a:defRPr sz="1700">
                  <a:solidFill>
                    <a:schemeClr val="tx1"/>
                  </a:solidFill>
                  <a:latin typeface="Arial" panose="020B0604020202020204" pitchFamily="34" charset="0"/>
                  <a:cs typeface="Arial" panose="020B0604020202020204" pitchFamily="34" charset="0"/>
                </a:defRPr>
              </a:lvl5pPr>
              <a:lvl6pPr marL="25146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lgn="ctr">
                <a:defRPr/>
              </a:pPr>
              <a:r>
                <a:rPr lang="en-US" altLang="en-US" sz="2571">
                  <a:solidFill>
                    <a:srgbClr val="CC0066"/>
                  </a:solidFill>
                  <a:latin typeface="Arial Narrow" panose="020B0604020202020204" pitchFamily="34" charset="0"/>
                </a:rPr>
                <a:t>Order quantity</a:t>
              </a:r>
            </a:p>
          </p:txBody>
        </p:sp>
        <p:sp>
          <p:nvSpPr>
            <p:cNvPr id="70662" name="Rectangle 3">
              <a:extLst>
                <a:ext uri="{FF2B5EF4-FFF2-40B4-BE49-F238E27FC236}"/>
              </a:extLst>
            </p:cNvPr>
            <p:cNvSpPr>
              <a:spLocks noChangeArrowheads="1"/>
            </p:cNvSpPr>
            <p:nvPr/>
          </p:nvSpPr>
          <p:spPr bwMode="auto">
            <a:xfrm>
              <a:off x="524" y="960"/>
              <a:ext cx="973" cy="284"/>
            </a:xfrm>
            <a:prstGeom prst="rect">
              <a:avLst/>
            </a:prstGeom>
            <a:noFill/>
            <a:ln>
              <a:noFill/>
            </a:ln>
            <a:extLst/>
          </p:spPr>
          <p:txBody>
            <a:bodyPr wrap="none" lIns="88607" tIns="43527" rIns="88607" bIns="43527">
              <a:spAutoFit/>
            </a:bodyPr>
            <a:lstStyle>
              <a:lvl1pPr defTabSz="836613">
                <a:defRPr sz="1700">
                  <a:solidFill>
                    <a:schemeClr val="tx1"/>
                  </a:solidFill>
                  <a:latin typeface="Arial" panose="020B0604020202020204" pitchFamily="34" charset="0"/>
                  <a:cs typeface="Arial" panose="020B0604020202020204" pitchFamily="34" charset="0"/>
                </a:defRPr>
              </a:lvl1pPr>
              <a:lvl2pPr marL="742950" indent="-285750" defTabSz="836613">
                <a:defRPr sz="1700">
                  <a:solidFill>
                    <a:schemeClr val="tx1"/>
                  </a:solidFill>
                  <a:latin typeface="Arial" panose="020B0604020202020204" pitchFamily="34" charset="0"/>
                  <a:cs typeface="Arial" panose="020B0604020202020204" pitchFamily="34" charset="0"/>
                </a:defRPr>
              </a:lvl2pPr>
              <a:lvl3pPr marL="1143000" indent="-228600" defTabSz="836613">
                <a:defRPr sz="1700">
                  <a:solidFill>
                    <a:schemeClr val="tx1"/>
                  </a:solidFill>
                  <a:latin typeface="Arial" panose="020B0604020202020204" pitchFamily="34" charset="0"/>
                  <a:cs typeface="Arial" panose="020B0604020202020204" pitchFamily="34" charset="0"/>
                </a:defRPr>
              </a:lvl3pPr>
              <a:lvl4pPr marL="1600200" indent="-228600" defTabSz="836613">
                <a:defRPr sz="1700">
                  <a:solidFill>
                    <a:schemeClr val="tx1"/>
                  </a:solidFill>
                  <a:latin typeface="Arial" panose="020B0604020202020204" pitchFamily="34" charset="0"/>
                  <a:cs typeface="Arial" panose="020B0604020202020204" pitchFamily="34" charset="0"/>
                </a:defRPr>
              </a:lvl4pPr>
              <a:lvl5pPr marL="2057400" indent="-228600" defTabSz="836613">
                <a:defRPr sz="1700">
                  <a:solidFill>
                    <a:schemeClr val="tx1"/>
                  </a:solidFill>
                  <a:latin typeface="Arial" panose="020B0604020202020204" pitchFamily="34" charset="0"/>
                  <a:cs typeface="Arial" panose="020B0604020202020204" pitchFamily="34" charset="0"/>
                </a:defRPr>
              </a:lvl5pPr>
              <a:lvl6pPr marL="25146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lgn="ctr">
                <a:defRPr/>
              </a:pPr>
              <a:r>
                <a:rPr lang="en-US" altLang="en-US" sz="2571">
                  <a:solidFill>
                    <a:srgbClr val="CC0066"/>
                  </a:solidFill>
                  <a:latin typeface="Arial Narrow" panose="020B0604020202020204" pitchFamily="34" charset="0"/>
                </a:rPr>
                <a:t>Annual Cost</a:t>
              </a:r>
            </a:p>
          </p:txBody>
        </p:sp>
        <p:sp>
          <p:nvSpPr>
            <p:cNvPr id="50184" name="Line 4"/>
            <p:cNvSpPr>
              <a:spLocks noChangeShapeType="1"/>
            </p:cNvSpPr>
            <p:nvPr/>
          </p:nvSpPr>
          <p:spPr bwMode="auto">
            <a:xfrm flipV="1">
              <a:off x="1005" y="1624"/>
              <a:ext cx="3267" cy="1295"/>
            </a:xfrm>
            <a:prstGeom prst="line">
              <a:avLst/>
            </a:prstGeom>
            <a:noFill/>
            <a:ln w="28575">
              <a:solidFill>
                <a:schemeClr val="accent2"/>
              </a:solidFill>
              <a:round/>
              <a:headEnd/>
              <a:tailEnd/>
            </a:ln>
          </p:spPr>
          <p:txBody>
            <a:bodyPr wrap="none" anchor="ctr"/>
            <a:lstStyle/>
            <a:p>
              <a:endParaRPr lang="en-US"/>
            </a:p>
          </p:txBody>
        </p:sp>
        <p:sp>
          <p:nvSpPr>
            <p:cNvPr id="70664" name="Rectangle 5">
              <a:extLst>
                <a:ext uri="{FF2B5EF4-FFF2-40B4-BE49-F238E27FC236}"/>
              </a:extLst>
            </p:cNvPr>
            <p:cNvSpPr>
              <a:spLocks noChangeArrowheads="1"/>
            </p:cNvSpPr>
            <p:nvPr/>
          </p:nvSpPr>
          <p:spPr bwMode="auto">
            <a:xfrm rot="20278173">
              <a:off x="2615" y="1819"/>
              <a:ext cx="1250" cy="246"/>
            </a:xfrm>
            <a:prstGeom prst="rect">
              <a:avLst/>
            </a:prstGeom>
            <a:noFill/>
            <a:ln>
              <a:noFill/>
            </a:ln>
            <a:extLst/>
          </p:spPr>
          <p:txBody>
            <a:bodyPr wrap="none" lIns="88607" tIns="43527" rIns="88607" bIns="43527">
              <a:spAutoFit/>
            </a:bodyPr>
            <a:lstStyle>
              <a:lvl1pPr defTabSz="836613">
                <a:defRPr sz="1700">
                  <a:solidFill>
                    <a:schemeClr val="tx1"/>
                  </a:solidFill>
                  <a:latin typeface="Arial" panose="020B0604020202020204" pitchFamily="34" charset="0"/>
                  <a:cs typeface="Arial" panose="020B0604020202020204" pitchFamily="34" charset="0"/>
                </a:defRPr>
              </a:lvl1pPr>
              <a:lvl2pPr marL="742950" indent="-285750" defTabSz="836613">
                <a:defRPr sz="1700">
                  <a:solidFill>
                    <a:schemeClr val="tx1"/>
                  </a:solidFill>
                  <a:latin typeface="Arial" panose="020B0604020202020204" pitchFamily="34" charset="0"/>
                  <a:cs typeface="Arial" panose="020B0604020202020204" pitchFamily="34" charset="0"/>
                </a:defRPr>
              </a:lvl2pPr>
              <a:lvl3pPr marL="1143000" indent="-228600" defTabSz="836613">
                <a:defRPr sz="1700">
                  <a:solidFill>
                    <a:schemeClr val="tx1"/>
                  </a:solidFill>
                  <a:latin typeface="Arial" panose="020B0604020202020204" pitchFamily="34" charset="0"/>
                  <a:cs typeface="Arial" panose="020B0604020202020204" pitchFamily="34" charset="0"/>
                </a:defRPr>
              </a:lvl3pPr>
              <a:lvl4pPr marL="1600200" indent="-228600" defTabSz="836613">
                <a:defRPr sz="1700">
                  <a:solidFill>
                    <a:schemeClr val="tx1"/>
                  </a:solidFill>
                  <a:latin typeface="Arial" panose="020B0604020202020204" pitchFamily="34" charset="0"/>
                  <a:cs typeface="Arial" panose="020B0604020202020204" pitchFamily="34" charset="0"/>
                </a:defRPr>
              </a:lvl4pPr>
              <a:lvl5pPr marL="2057400" indent="-228600" defTabSz="836613">
                <a:defRPr sz="1700">
                  <a:solidFill>
                    <a:schemeClr val="tx1"/>
                  </a:solidFill>
                  <a:latin typeface="Arial" panose="020B0604020202020204" pitchFamily="34" charset="0"/>
                  <a:cs typeface="Arial" panose="020B0604020202020204" pitchFamily="34" charset="0"/>
                </a:defRPr>
              </a:lvl5pPr>
              <a:lvl6pPr marL="25146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lgn="ctr">
                <a:defRPr/>
              </a:pPr>
              <a:r>
                <a:rPr lang="en-US" altLang="en-US" sz="2143">
                  <a:solidFill>
                    <a:schemeClr val="accent2"/>
                  </a:solidFill>
                  <a:latin typeface="Arial Narrow" panose="020B0604020202020204" pitchFamily="34" charset="0"/>
                </a:rPr>
                <a:t>Holding Cost Curve</a:t>
              </a:r>
            </a:p>
          </p:txBody>
        </p:sp>
        <p:sp>
          <p:nvSpPr>
            <p:cNvPr id="70665" name="Rectangle 6">
              <a:extLst>
                <a:ext uri="{FF2B5EF4-FFF2-40B4-BE49-F238E27FC236}"/>
              </a:extLst>
            </p:cNvPr>
            <p:cNvSpPr>
              <a:spLocks noChangeArrowheads="1"/>
            </p:cNvSpPr>
            <p:nvPr/>
          </p:nvSpPr>
          <p:spPr bwMode="auto">
            <a:xfrm rot="20486041">
              <a:off x="2408" y="1555"/>
              <a:ext cx="1082" cy="246"/>
            </a:xfrm>
            <a:prstGeom prst="rect">
              <a:avLst/>
            </a:prstGeom>
            <a:noFill/>
            <a:ln>
              <a:noFill/>
            </a:ln>
            <a:extLst/>
          </p:spPr>
          <p:txBody>
            <a:bodyPr wrap="none" lIns="88607" tIns="43527" rIns="88607" bIns="43527">
              <a:spAutoFit/>
            </a:bodyPr>
            <a:lstStyle>
              <a:lvl1pPr defTabSz="836613">
                <a:defRPr sz="1700">
                  <a:solidFill>
                    <a:schemeClr val="tx1"/>
                  </a:solidFill>
                  <a:latin typeface="Arial" panose="020B0604020202020204" pitchFamily="34" charset="0"/>
                  <a:cs typeface="Arial" panose="020B0604020202020204" pitchFamily="34" charset="0"/>
                </a:defRPr>
              </a:lvl1pPr>
              <a:lvl2pPr marL="742950" indent="-285750" defTabSz="836613">
                <a:defRPr sz="1700">
                  <a:solidFill>
                    <a:schemeClr val="tx1"/>
                  </a:solidFill>
                  <a:latin typeface="Arial" panose="020B0604020202020204" pitchFamily="34" charset="0"/>
                  <a:cs typeface="Arial" panose="020B0604020202020204" pitchFamily="34" charset="0"/>
                </a:defRPr>
              </a:lvl2pPr>
              <a:lvl3pPr marL="1143000" indent="-228600" defTabSz="836613">
                <a:defRPr sz="1700">
                  <a:solidFill>
                    <a:schemeClr val="tx1"/>
                  </a:solidFill>
                  <a:latin typeface="Arial" panose="020B0604020202020204" pitchFamily="34" charset="0"/>
                  <a:cs typeface="Arial" panose="020B0604020202020204" pitchFamily="34" charset="0"/>
                </a:defRPr>
              </a:lvl3pPr>
              <a:lvl4pPr marL="1600200" indent="-228600" defTabSz="836613">
                <a:defRPr sz="1700">
                  <a:solidFill>
                    <a:schemeClr val="tx1"/>
                  </a:solidFill>
                  <a:latin typeface="Arial" panose="020B0604020202020204" pitchFamily="34" charset="0"/>
                  <a:cs typeface="Arial" panose="020B0604020202020204" pitchFamily="34" charset="0"/>
                </a:defRPr>
              </a:lvl4pPr>
              <a:lvl5pPr marL="2057400" indent="-228600" defTabSz="836613">
                <a:defRPr sz="1700">
                  <a:solidFill>
                    <a:schemeClr val="tx1"/>
                  </a:solidFill>
                  <a:latin typeface="Arial" panose="020B0604020202020204" pitchFamily="34" charset="0"/>
                  <a:cs typeface="Arial" panose="020B0604020202020204" pitchFamily="34" charset="0"/>
                </a:defRPr>
              </a:lvl5pPr>
              <a:lvl6pPr marL="25146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lgn="ctr">
                <a:defRPr/>
              </a:pPr>
              <a:r>
                <a:rPr lang="en-US" altLang="en-US" sz="2143">
                  <a:solidFill>
                    <a:srgbClr val="FF0101"/>
                  </a:solidFill>
                  <a:latin typeface="Arial Narrow" panose="020B0604020202020204" pitchFamily="34" charset="0"/>
                </a:rPr>
                <a:t>Total Cost Curve</a:t>
              </a:r>
            </a:p>
          </p:txBody>
        </p:sp>
        <p:sp>
          <p:nvSpPr>
            <p:cNvPr id="70666" name="Rectangle 7">
              <a:extLst>
                <a:ext uri="{FF2B5EF4-FFF2-40B4-BE49-F238E27FC236}"/>
              </a:extLst>
            </p:cNvPr>
            <p:cNvSpPr>
              <a:spLocks noChangeArrowheads="1"/>
            </p:cNvSpPr>
            <p:nvPr/>
          </p:nvSpPr>
          <p:spPr bwMode="auto">
            <a:xfrm>
              <a:off x="2673" y="2468"/>
              <a:ext cx="1612" cy="246"/>
            </a:xfrm>
            <a:prstGeom prst="rect">
              <a:avLst/>
            </a:prstGeom>
            <a:noFill/>
            <a:ln>
              <a:noFill/>
            </a:ln>
            <a:extLst/>
          </p:spPr>
          <p:txBody>
            <a:bodyPr wrap="none" lIns="88607" tIns="43527" rIns="88607" bIns="43527">
              <a:spAutoFit/>
            </a:bodyPr>
            <a:lstStyle>
              <a:lvl1pPr defTabSz="836613">
                <a:defRPr sz="1700">
                  <a:solidFill>
                    <a:schemeClr val="tx1"/>
                  </a:solidFill>
                  <a:latin typeface="Arial" panose="020B0604020202020204" pitchFamily="34" charset="0"/>
                  <a:cs typeface="Arial" panose="020B0604020202020204" pitchFamily="34" charset="0"/>
                </a:defRPr>
              </a:lvl1pPr>
              <a:lvl2pPr marL="742950" indent="-285750" defTabSz="836613">
                <a:defRPr sz="1700">
                  <a:solidFill>
                    <a:schemeClr val="tx1"/>
                  </a:solidFill>
                  <a:latin typeface="Arial" panose="020B0604020202020204" pitchFamily="34" charset="0"/>
                  <a:cs typeface="Arial" panose="020B0604020202020204" pitchFamily="34" charset="0"/>
                </a:defRPr>
              </a:lvl2pPr>
              <a:lvl3pPr marL="1143000" indent="-228600" defTabSz="836613">
                <a:defRPr sz="1700">
                  <a:solidFill>
                    <a:schemeClr val="tx1"/>
                  </a:solidFill>
                  <a:latin typeface="Arial" panose="020B0604020202020204" pitchFamily="34" charset="0"/>
                  <a:cs typeface="Arial" panose="020B0604020202020204" pitchFamily="34" charset="0"/>
                </a:defRPr>
              </a:lvl3pPr>
              <a:lvl4pPr marL="1600200" indent="-228600" defTabSz="836613">
                <a:defRPr sz="1700">
                  <a:solidFill>
                    <a:schemeClr val="tx1"/>
                  </a:solidFill>
                  <a:latin typeface="Arial" panose="020B0604020202020204" pitchFamily="34" charset="0"/>
                  <a:cs typeface="Arial" panose="020B0604020202020204" pitchFamily="34" charset="0"/>
                </a:defRPr>
              </a:lvl4pPr>
              <a:lvl5pPr marL="2057400" indent="-228600" defTabSz="836613">
                <a:defRPr sz="1700">
                  <a:solidFill>
                    <a:schemeClr val="tx1"/>
                  </a:solidFill>
                  <a:latin typeface="Arial" panose="020B0604020202020204" pitchFamily="34" charset="0"/>
                  <a:cs typeface="Arial" panose="020B0604020202020204" pitchFamily="34" charset="0"/>
                </a:defRPr>
              </a:lvl5pPr>
              <a:lvl6pPr marL="25146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lgn="ctr">
                <a:defRPr/>
              </a:pPr>
              <a:r>
                <a:rPr lang="en-US" altLang="en-US" sz="2143">
                  <a:solidFill>
                    <a:srgbClr val="FF9933"/>
                  </a:solidFill>
                  <a:latin typeface="Arial Narrow" panose="020B0604020202020204" pitchFamily="34" charset="0"/>
                </a:rPr>
                <a:t>Order (Setup) Cost Curve</a:t>
              </a:r>
            </a:p>
          </p:txBody>
        </p:sp>
        <p:sp>
          <p:nvSpPr>
            <p:cNvPr id="50188" name="Freeform 8"/>
            <p:cNvSpPr>
              <a:spLocks/>
            </p:cNvSpPr>
            <p:nvPr/>
          </p:nvSpPr>
          <p:spPr bwMode="auto">
            <a:xfrm>
              <a:off x="970" y="1197"/>
              <a:ext cx="3304" cy="1774"/>
            </a:xfrm>
            <a:custGeom>
              <a:avLst/>
              <a:gdLst>
                <a:gd name="T0" fmla="*/ 0 w 3671"/>
                <a:gd name="T1" fmla="*/ 0 h 1901"/>
                <a:gd name="T2" fmla="*/ 0 w 3671"/>
                <a:gd name="T3" fmla="*/ 415 h 1901"/>
                <a:gd name="T4" fmla="*/ 361 w 3671"/>
                <a:gd name="T5" fmla="*/ 415 h 1901"/>
                <a:gd name="T6" fmla="*/ 0 60000 65536"/>
                <a:gd name="T7" fmla="*/ 0 60000 65536"/>
                <a:gd name="T8" fmla="*/ 0 60000 65536"/>
                <a:gd name="T9" fmla="*/ 0 w 3671"/>
                <a:gd name="T10" fmla="*/ 0 h 1901"/>
                <a:gd name="T11" fmla="*/ 3671 w 3671"/>
                <a:gd name="T12" fmla="*/ 1901 h 1901"/>
              </a:gdLst>
              <a:ahLst/>
              <a:cxnLst>
                <a:cxn ang="T6">
                  <a:pos x="T0" y="T1"/>
                </a:cxn>
                <a:cxn ang="T7">
                  <a:pos x="T2" y="T3"/>
                </a:cxn>
                <a:cxn ang="T8">
                  <a:pos x="T4" y="T5"/>
                </a:cxn>
              </a:cxnLst>
              <a:rect l="T9" t="T10" r="T11" b="T12"/>
              <a:pathLst>
                <a:path w="3671" h="1901">
                  <a:moveTo>
                    <a:pt x="0" y="0"/>
                  </a:moveTo>
                  <a:lnTo>
                    <a:pt x="0" y="1900"/>
                  </a:lnTo>
                  <a:lnTo>
                    <a:pt x="3670" y="1900"/>
                  </a:lnTo>
                </a:path>
              </a:pathLst>
            </a:custGeom>
            <a:noFill/>
            <a:ln w="50800" cap="rnd">
              <a:solidFill>
                <a:schemeClr val="tx1"/>
              </a:solidFill>
              <a:round/>
              <a:headEnd/>
              <a:tailEnd/>
            </a:ln>
          </p:spPr>
          <p:txBody>
            <a:bodyPr/>
            <a:lstStyle/>
            <a:p>
              <a:endParaRPr lang="en-US"/>
            </a:p>
          </p:txBody>
        </p:sp>
        <p:sp>
          <p:nvSpPr>
            <p:cNvPr id="70668" name="Rectangle 9">
              <a:extLst>
                <a:ext uri="{FF2B5EF4-FFF2-40B4-BE49-F238E27FC236}"/>
              </a:extLst>
            </p:cNvPr>
            <p:cNvSpPr>
              <a:spLocks noChangeArrowheads="1"/>
            </p:cNvSpPr>
            <p:nvPr/>
          </p:nvSpPr>
          <p:spPr bwMode="auto">
            <a:xfrm>
              <a:off x="1415" y="2953"/>
              <a:ext cx="1252" cy="439"/>
            </a:xfrm>
            <a:prstGeom prst="rect">
              <a:avLst/>
            </a:prstGeom>
            <a:noFill/>
            <a:ln>
              <a:noFill/>
            </a:ln>
            <a:extLst/>
          </p:spPr>
          <p:txBody>
            <a:bodyPr wrap="none" lIns="88607" tIns="43527" rIns="88607" bIns="43527">
              <a:spAutoFit/>
            </a:bodyPr>
            <a:lstStyle>
              <a:lvl1pPr defTabSz="836613">
                <a:defRPr sz="1700">
                  <a:solidFill>
                    <a:schemeClr val="tx1"/>
                  </a:solidFill>
                  <a:latin typeface="Arial" panose="020B0604020202020204" pitchFamily="34" charset="0"/>
                  <a:cs typeface="Arial" panose="020B0604020202020204" pitchFamily="34" charset="0"/>
                </a:defRPr>
              </a:lvl1pPr>
              <a:lvl2pPr marL="742950" indent="-285750" defTabSz="836613">
                <a:defRPr sz="1700">
                  <a:solidFill>
                    <a:schemeClr val="tx1"/>
                  </a:solidFill>
                  <a:latin typeface="Arial" panose="020B0604020202020204" pitchFamily="34" charset="0"/>
                  <a:cs typeface="Arial" panose="020B0604020202020204" pitchFamily="34" charset="0"/>
                </a:defRPr>
              </a:lvl2pPr>
              <a:lvl3pPr marL="1143000" indent="-228600" defTabSz="836613">
                <a:defRPr sz="1700">
                  <a:solidFill>
                    <a:schemeClr val="tx1"/>
                  </a:solidFill>
                  <a:latin typeface="Arial" panose="020B0604020202020204" pitchFamily="34" charset="0"/>
                  <a:cs typeface="Arial" panose="020B0604020202020204" pitchFamily="34" charset="0"/>
                </a:defRPr>
              </a:lvl3pPr>
              <a:lvl4pPr marL="1600200" indent="-228600" defTabSz="836613">
                <a:defRPr sz="1700">
                  <a:solidFill>
                    <a:schemeClr val="tx1"/>
                  </a:solidFill>
                  <a:latin typeface="Arial" panose="020B0604020202020204" pitchFamily="34" charset="0"/>
                  <a:cs typeface="Arial" panose="020B0604020202020204" pitchFamily="34" charset="0"/>
                </a:defRPr>
              </a:lvl4pPr>
              <a:lvl5pPr marL="2057400" indent="-228600" defTabSz="836613">
                <a:defRPr sz="1700">
                  <a:solidFill>
                    <a:schemeClr val="tx1"/>
                  </a:solidFill>
                  <a:latin typeface="Arial" panose="020B0604020202020204" pitchFamily="34" charset="0"/>
                  <a:cs typeface="Arial" panose="020B0604020202020204" pitchFamily="34" charset="0"/>
                </a:defRPr>
              </a:lvl5pPr>
              <a:lvl6pPr marL="25146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defTabSz="836613"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lgn="ctr">
                <a:defRPr/>
              </a:pPr>
              <a:r>
                <a:rPr lang="en-US" altLang="en-US" sz="2143">
                  <a:solidFill>
                    <a:schemeClr val="accent1"/>
                  </a:solidFill>
                  <a:latin typeface="Arial Narrow" panose="020B0604020202020204" pitchFamily="34" charset="0"/>
                </a:rPr>
                <a:t>Optimal </a:t>
              </a:r>
              <a:br>
                <a:rPr lang="en-US" altLang="en-US" sz="2143">
                  <a:solidFill>
                    <a:schemeClr val="accent1"/>
                  </a:solidFill>
                  <a:latin typeface="Arial Narrow" panose="020B0604020202020204" pitchFamily="34" charset="0"/>
                </a:rPr>
              </a:br>
              <a:r>
                <a:rPr lang="en-US" altLang="en-US" sz="2143">
                  <a:solidFill>
                    <a:schemeClr val="accent1"/>
                  </a:solidFill>
                  <a:latin typeface="Arial Narrow" panose="020B0604020202020204" pitchFamily="34" charset="0"/>
                </a:rPr>
                <a:t>Order Quantity (Q*)</a:t>
              </a:r>
            </a:p>
          </p:txBody>
        </p:sp>
        <p:sp>
          <p:nvSpPr>
            <p:cNvPr id="50190" name="Freeform 12"/>
            <p:cNvSpPr>
              <a:spLocks/>
            </p:cNvSpPr>
            <p:nvPr/>
          </p:nvSpPr>
          <p:spPr bwMode="auto">
            <a:xfrm>
              <a:off x="1056" y="1296"/>
              <a:ext cx="3216" cy="731"/>
            </a:xfrm>
            <a:custGeom>
              <a:avLst/>
              <a:gdLst>
                <a:gd name="T0" fmla="*/ 0 w 3216"/>
                <a:gd name="T1" fmla="*/ 0 h 731"/>
                <a:gd name="T2" fmla="*/ 144 w 3216"/>
                <a:gd name="T3" fmla="*/ 288 h 731"/>
                <a:gd name="T4" fmla="*/ 336 w 3216"/>
                <a:gd name="T5" fmla="*/ 480 h 731"/>
                <a:gd name="T6" fmla="*/ 480 w 3216"/>
                <a:gd name="T7" fmla="*/ 576 h 731"/>
                <a:gd name="T8" fmla="*/ 672 w 3216"/>
                <a:gd name="T9" fmla="*/ 672 h 731"/>
                <a:gd name="T10" fmla="*/ 960 w 3216"/>
                <a:gd name="T11" fmla="*/ 720 h 731"/>
                <a:gd name="T12" fmla="*/ 1046 w 3216"/>
                <a:gd name="T13" fmla="*/ 724 h 731"/>
                <a:gd name="T14" fmla="*/ 1256 w 3216"/>
                <a:gd name="T15" fmla="*/ 679 h 731"/>
                <a:gd name="T16" fmla="*/ 1728 w 3216"/>
                <a:gd name="T17" fmla="*/ 528 h 731"/>
                <a:gd name="T18" fmla="*/ 2448 w 3216"/>
                <a:gd name="T19" fmla="*/ 288 h 731"/>
                <a:gd name="T20" fmla="*/ 3216 w 3216"/>
                <a:gd name="T21" fmla="*/ 0 h 7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6"/>
                <a:gd name="T34" fmla="*/ 0 h 731"/>
                <a:gd name="T35" fmla="*/ 3216 w 3216"/>
                <a:gd name="T36" fmla="*/ 731 h 7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6" h="731">
                  <a:moveTo>
                    <a:pt x="0" y="0"/>
                  </a:moveTo>
                  <a:cubicBezTo>
                    <a:pt x="44" y="104"/>
                    <a:pt x="88" y="208"/>
                    <a:pt x="144" y="288"/>
                  </a:cubicBezTo>
                  <a:cubicBezTo>
                    <a:pt x="200" y="368"/>
                    <a:pt x="280" y="432"/>
                    <a:pt x="336" y="480"/>
                  </a:cubicBezTo>
                  <a:cubicBezTo>
                    <a:pt x="392" y="528"/>
                    <a:pt x="424" y="544"/>
                    <a:pt x="480" y="576"/>
                  </a:cubicBezTo>
                  <a:cubicBezTo>
                    <a:pt x="536" y="608"/>
                    <a:pt x="592" y="648"/>
                    <a:pt x="672" y="672"/>
                  </a:cubicBezTo>
                  <a:cubicBezTo>
                    <a:pt x="752" y="696"/>
                    <a:pt x="898" y="711"/>
                    <a:pt x="960" y="720"/>
                  </a:cubicBezTo>
                  <a:cubicBezTo>
                    <a:pt x="1022" y="729"/>
                    <a:pt x="997" y="731"/>
                    <a:pt x="1046" y="724"/>
                  </a:cubicBezTo>
                  <a:cubicBezTo>
                    <a:pt x="1095" y="717"/>
                    <a:pt x="1142" y="712"/>
                    <a:pt x="1256" y="679"/>
                  </a:cubicBezTo>
                  <a:cubicBezTo>
                    <a:pt x="1370" y="646"/>
                    <a:pt x="1529" y="593"/>
                    <a:pt x="1728" y="528"/>
                  </a:cubicBezTo>
                  <a:cubicBezTo>
                    <a:pt x="1927" y="463"/>
                    <a:pt x="2200" y="376"/>
                    <a:pt x="2448" y="288"/>
                  </a:cubicBezTo>
                  <a:cubicBezTo>
                    <a:pt x="2696" y="200"/>
                    <a:pt x="3088" y="48"/>
                    <a:pt x="3216" y="0"/>
                  </a:cubicBezTo>
                </a:path>
              </a:pathLst>
            </a:custGeom>
            <a:noFill/>
            <a:ln w="28575">
              <a:solidFill>
                <a:srgbClr val="FF0101"/>
              </a:solidFill>
              <a:round/>
              <a:headEnd/>
              <a:tailEnd/>
            </a:ln>
          </p:spPr>
          <p:txBody>
            <a:bodyPr wrap="none" anchor="ctr"/>
            <a:lstStyle/>
            <a:p>
              <a:endParaRPr lang="en-US"/>
            </a:p>
          </p:txBody>
        </p:sp>
        <p:sp>
          <p:nvSpPr>
            <p:cNvPr id="50191" name="Freeform 13"/>
            <p:cNvSpPr>
              <a:spLocks/>
            </p:cNvSpPr>
            <p:nvPr/>
          </p:nvSpPr>
          <p:spPr bwMode="auto">
            <a:xfrm>
              <a:off x="1056" y="1440"/>
              <a:ext cx="3168" cy="1256"/>
            </a:xfrm>
            <a:custGeom>
              <a:avLst/>
              <a:gdLst>
                <a:gd name="T0" fmla="*/ 0 w 3168"/>
                <a:gd name="T1" fmla="*/ 0 h 1256"/>
                <a:gd name="T2" fmla="*/ 48 w 3168"/>
                <a:gd name="T3" fmla="*/ 336 h 1256"/>
                <a:gd name="T4" fmla="*/ 288 w 3168"/>
                <a:gd name="T5" fmla="*/ 672 h 1256"/>
                <a:gd name="T6" fmla="*/ 624 w 3168"/>
                <a:gd name="T7" fmla="*/ 912 h 1256"/>
                <a:gd name="T8" fmla="*/ 1104 w 3168"/>
                <a:gd name="T9" fmla="*/ 1104 h 1256"/>
                <a:gd name="T10" fmla="*/ 1536 w 3168"/>
                <a:gd name="T11" fmla="*/ 1200 h 1256"/>
                <a:gd name="T12" fmla="*/ 2064 w 3168"/>
                <a:gd name="T13" fmla="*/ 1248 h 1256"/>
                <a:gd name="T14" fmla="*/ 3168 w 3168"/>
                <a:gd name="T15" fmla="*/ 1248 h 1256"/>
                <a:gd name="T16" fmla="*/ 0 60000 65536"/>
                <a:gd name="T17" fmla="*/ 0 60000 65536"/>
                <a:gd name="T18" fmla="*/ 0 60000 65536"/>
                <a:gd name="T19" fmla="*/ 0 60000 65536"/>
                <a:gd name="T20" fmla="*/ 0 60000 65536"/>
                <a:gd name="T21" fmla="*/ 0 60000 65536"/>
                <a:gd name="T22" fmla="*/ 0 60000 65536"/>
                <a:gd name="T23" fmla="*/ 0 60000 65536"/>
                <a:gd name="T24" fmla="*/ 0 w 3168"/>
                <a:gd name="T25" fmla="*/ 0 h 1256"/>
                <a:gd name="T26" fmla="*/ 3168 w 3168"/>
                <a:gd name="T27" fmla="*/ 1256 h 1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68" h="1256">
                  <a:moveTo>
                    <a:pt x="0" y="0"/>
                  </a:moveTo>
                  <a:cubicBezTo>
                    <a:pt x="0" y="112"/>
                    <a:pt x="0" y="224"/>
                    <a:pt x="48" y="336"/>
                  </a:cubicBezTo>
                  <a:cubicBezTo>
                    <a:pt x="96" y="448"/>
                    <a:pt x="192" y="576"/>
                    <a:pt x="288" y="672"/>
                  </a:cubicBezTo>
                  <a:cubicBezTo>
                    <a:pt x="384" y="768"/>
                    <a:pt x="488" y="840"/>
                    <a:pt x="624" y="912"/>
                  </a:cubicBezTo>
                  <a:cubicBezTo>
                    <a:pt x="760" y="984"/>
                    <a:pt x="952" y="1056"/>
                    <a:pt x="1104" y="1104"/>
                  </a:cubicBezTo>
                  <a:cubicBezTo>
                    <a:pt x="1256" y="1152"/>
                    <a:pt x="1376" y="1176"/>
                    <a:pt x="1536" y="1200"/>
                  </a:cubicBezTo>
                  <a:cubicBezTo>
                    <a:pt x="1696" y="1224"/>
                    <a:pt x="1792" y="1240"/>
                    <a:pt x="2064" y="1248"/>
                  </a:cubicBezTo>
                  <a:cubicBezTo>
                    <a:pt x="2336" y="1256"/>
                    <a:pt x="2752" y="1252"/>
                    <a:pt x="3168" y="1248"/>
                  </a:cubicBezTo>
                </a:path>
              </a:pathLst>
            </a:custGeom>
            <a:noFill/>
            <a:ln w="28575">
              <a:solidFill>
                <a:srgbClr val="FF9933"/>
              </a:solidFill>
              <a:round/>
              <a:headEnd/>
              <a:tailEnd/>
            </a:ln>
          </p:spPr>
          <p:txBody>
            <a:bodyPr wrap="none" anchor="ctr"/>
            <a:lstStyle/>
            <a:p>
              <a:endParaRPr lang="en-US"/>
            </a:p>
          </p:txBody>
        </p:sp>
        <p:sp>
          <p:nvSpPr>
            <p:cNvPr id="50192" name="Line 16"/>
            <p:cNvSpPr>
              <a:spLocks noChangeShapeType="1"/>
            </p:cNvSpPr>
            <p:nvPr/>
          </p:nvSpPr>
          <p:spPr bwMode="auto">
            <a:xfrm>
              <a:off x="2040" y="2016"/>
              <a:ext cx="0" cy="960"/>
            </a:xfrm>
            <a:prstGeom prst="line">
              <a:avLst/>
            </a:prstGeom>
            <a:noFill/>
            <a:ln w="9525">
              <a:solidFill>
                <a:schemeClr val="tx1"/>
              </a:solidFill>
              <a:prstDash val="sysDot"/>
              <a:round/>
              <a:headEnd/>
              <a:tailEnd/>
            </a:ln>
          </p:spPr>
          <p:txBody>
            <a:bodyPr/>
            <a:lstStyle/>
            <a:p>
              <a:endParaRPr lang="en-US"/>
            </a:p>
          </p:txBody>
        </p:sp>
        <p:sp>
          <p:nvSpPr>
            <p:cNvPr id="50193" name="Line 17"/>
            <p:cNvSpPr>
              <a:spLocks noChangeShapeType="1"/>
            </p:cNvSpPr>
            <p:nvPr/>
          </p:nvSpPr>
          <p:spPr bwMode="auto">
            <a:xfrm flipH="1">
              <a:off x="984" y="2016"/>
              <a:ext cx="1056" cy="0"/>
            </a:xfrm>
            <a:prstGeom prst="line">
              <a:avLst/>
            </a:prstGeom>
            <a:noFill/>
            <a:ln w="9525">
              <a:solidFill>
                <a:schemeClr val="tx1"/>
              </a:solidFill>
              <a:prstDash val="sysDot"/>
              <a:round/>
              <a:headEnd/>
              <a:tailEnd/>
            </a:ln>
          </p:spPr>
          <p:txBody>
            <a:bodyPr/>
            <a:lstStyle/>
            <a:p>
              <a:endParaRPr lang="en-US"/>
            </a:p>
          </p:txBody>
        </p:sp>
        <p:sp>
          <p:nvSpPr>
            <p:cNvPr id="70673" name="Text Box 18">
              <a:extLst>
                <a:ext uri="{FF2B5EF4-FFF2-40B4-BE49-F238E27FC236}"/>
              </a:extLst>
            </p:cNvPr>
            <p:cNvSpPr txBox="1">
              <a:spLocks noChangeArrowheads="1"/>
            </p:cNvSpPr>
            <p:nvPr/>
          </p:nvSpPr>
          <p:spPr bwMode="auto">
            <a:xfrm>
              <a:off x="384" y="1824"/>
              <a:ext cx="672" cy="407"/>
            </a:xfrm>
            <a:prstGeom prst="rect">
              <a:avLst/>
            </a:prstGeom>
            <a:noFill/>
            <a:ln>
              <a:noFill/>
            </a:ln>
            <a:extLst/>
          </p:spPr>
          <p:txBody>
            <a:bodyPr lIns="97945" tIns="48972" rIns="97945" bIns="48972">
              <a:spAutoFit/>
            </a:bodyPr>
            <a:lstStyle>
              <a:lvl1pPr>
                <a:defRPr sz="1700">
                  <a:solidFill>
                    <a:schemeClr val="tx1"/>
                  </a:solidFill>
                  <a:latin typeface="Arial" panose="020B0604020202020204" pitchFamily="34" charset="0"/>
                  <a:cs typeface="Arial" panose="020B0604020202020204" pitchFamily="34" charset="0"/>
                </a:defRPr>
              </a:lvl1pPr>
              <a:lvl2pPr marL="742950" indent="-285750">
                <a:defRPr sz="1700">
                  <a:solidFill>
                    <a:schemeClr val="tx1"/>
                  </a:solidFill>
                  <a:latin typeface="Arial" panose="020B0604020202020204" pitchFamily="34" charset="0"/>
                  <a:cs typeface="Arial" panose="020B0604020202020204" pitchFamily="34" charset="0"/>
                </a:defRPr>
              </a:lvl2pPr>
              <a:lvl3pPr marL="1143000" indent="-228600">
                <a:defRPr sz="1700">
                  <a:solidFill>
                    <a:schemeClr val="tx1"/>
                  </a:solidFill>
                  <a:latin typeface="Arial" panose="020B0604020202020204" pitchFamily="34" charset="0"/>
                  <a:cs typeface="Arial" panose="020B0604020202020204" pitchFamily="34" charset="0"/>
                </a:defRPr>
              </a:lvl3pPr>
              <a:lvl4pPr marL="1600200" indent="-228600">
                <a:defRPr sz="1700">
                  <a:solidFill>
                    <a:schemeClr val="tx1"/>
                  </a:solidFill>
                  <a:latin typeface="Arial" panose="020B0604020202020204" pitchFamily="34" charset="0"/>
                  <a:cs typeface="Arial" panose="020B0604020202020204" pitchFamily="34" charset="0"/>
                </a:defRPr>
              </a:lvl4pPr>
              <a:lvl5pPr marL="2057400" indent="-228600">
                <a:defRPr sz="17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700">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1929">
                  <a:latin typeface="Arial Narrow" panose="020B0604020202020204" pitchFamily="34" charset="0"/>
                </a:rPr>
                <a:t>Minimum total cost</a:t>
              </a:r>
            </a:p>
          </p:txBody>
        </p:sp>
      </p:grpSp>
      <p:pic>
        <p:nvPicPr>
          <p:cNvPr id="50180" name="Picture 17"/>
          <p:cNvPicPr>
            <a:picLocks noChangeAspect="1" noChangeArrowheads="1"/>
          </p:cNvPicPr>
          <p:nvPr/>
        </p:nvPicPr>
        <p:blipFill>
          <a:blip r:embed="rId3" cstate="print"/>
          <a:srcRect/>
          <a:stretch>
            <a:fillRect/>
          </a:stretch>
        </p:blipFill>
        <p:spPr bwMode="auto">
          <a:xfrm>
            <a:off x="8108950" y="227013"/>
            <a:ext cx="890588" cy="858837"/>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a:xfrm>
            <a:off x="628650" y="365125"/>
            <a:ext cx="7886700" cy="473075"/>
          </a:xfrm>
        </p:spPr>
        <p:txBody>
          <a:bodyPr>
            <a:normAutofit fontScale="90000"/>
          </a:bodyPr>
          <a:lstStyle/>
          <a:p>
            <a:pPr algn="ctr" eaLnBrk="1" hangingPunct="1"/>
            <a:r>
              <a:rPr lang="en-IN" smtClean="0"/>
              <a:t>Material Handling </a:t>
            </a:r>
            <a:endParaRPr lang="en-US" smtClean="0"/>
          </a:p>
        </p:txBody>
      </p:sp>
      <p:sp>
        <p:nvSpPr>
          <p:cNvPr id="3" name="Content Placeholder 2">
            <a:extLst>
              <a:ext uri="{FF2B5EF4-FFF2-40B4-BE49-F238E27FC236}"/>
            </a:extLst>
          </p:cNvPr>
          <p:cNvSpPr>
            <a:spLocks noGrp="1"/>
          </p:cNvSpPr>
          <p:nvPr>
            <p:ph idx="1"/>
          </p:nvPr>
        </p:nvSpPr>
        <p:spPr>
          <a:xfrm>
            <a:off x="628650" y="1143000"/>
            <a:ext cx="7886700" cy="5033963"/>
          </a:xfrm>
        </p:spPr>
        <p:txBody>
          <a:bodyPr rtlCol="0">
            <a:normAutofit lnSpcReduction="10000"/>
          </a:bodyPr>
          <a:lstStyle/>
          <a:p>
            <a:pPr marL="0" indent="0" eaLnBrk="1" hangingPunct="1">
              <a:buFont typeface="Arial" pitchFamily="34" charset="0"/>
              <a:buNone/>
              <a:defRPr/>
            </a:pPr>
            <a:r>
              <a:rPr lang="en-IN" sz="2400" dirty="0">
                <a:solidFill>
                  <a:srgbClr val="16190C"/>
                </a:solidFill>
                <a:latin typeface="ArialMT"/>
              </a:rPr>
              <a:t>■ </a:t>
            </a:r>
            <a:r>
              <a:rPr lang="en-IN" sz="2400" dirty="0">
                <a:solidFill>
                  <a:srgbClr val="16190C"/>
                </a:solidFill>
                <a:latin typeface="TimesNewRomanPSMT" panose="02020603050405020304" pitchFamily="18" charset="0"/>
              </a:rPr>
              <a:t>Definition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a:t>
            </a:r>
            <a:r>
              <a:rPr lang="en-IN" sz="2400" i="1" dirty="0">
                <a:solidFill>
                  <a:srgbClr val="16190C"/>
                </a:solidFill>
                <a:latin typeface="TimesNewRomanPS"/>
              </a:rPr>
              <a:t>The movement, protection, storage and control of material / products throughout the process of manufacture, distribution, consumption and disposal. </a:t>
            </a:r>
            <a:endParaRPr lang="en-IN" dirty="0"/>
          </a:p>
          <a:p>
            <a:pPr marL="0" indent="0" eaLnBrk="1" hangingPunct="1">
              <a:buFont typeface="Arial" pitchFamily="34" charset="0"/>
              <a:buNone/>
              <a:defRPr/>
            </a:pPr>
            <a:r>
              <a:rPr lang="en-IN" sz="2400" dirty="0">
                <a:solidFill>
                  <a:srgbClr val="16190C"/>
                </a:solidFill>
                <a:latin typeface="ArialMT"/>
              </a:rPr>
              <a:t>■ </a:t>
            </a:r>
            <a:r>
              <a:rPr lang="en-IN" sz="2400" dirty="0">
                <a:solidFill>
                  <a:srgbClr val="16190C"/>
                </a:solidFill>
                <a:latin typeface="TimesNewRomanPSMT" panose="02020603050405020304" pitchFamily="18" charset="0"/>
              </a:rPr>
              <a:t>Objectives – material handling </a:t>
            </a:r>
            <a:endParaRPr lang="en-IN" dirty="0"/>
          </a:p>
          <a:p>
            <a:pPr marL="342900" lvl="1" indent="0" eaLnBrk="1" hangingPunct="1">
              <a:buFont typeface="Arial" pitchFamily="34" charset="0"/>
              <a:buNone/>
              <a:defRPr/>
            </a:pPr>
            <a:r>
              <a:rPr lang="en-IN" sz="2100" dirty="0">
                <a:solidFill>
                  <a:srgbClr val="16190C"/>
                </a:solidFill>
                <a:latin typeface="Corbel" panose="020B0503020204020204" pitchFamily="34" charset="0"/>
              </a:rPr>
              <a:t>–  </a:t>
            </a:r>
            <a:r>
              <a:rPr lang="en-IN" sz="2100" i="1" dirty="0">
                <a:solidFill>
                  <a:srgbClr val="16190C"/>
                </a:solidFill>
                <a:latin typeface="TimesNewRomanPS"/>
              </a:rPr>
              <a:t>Safe </a:t>
            </a:r>
            <a:endParaRPr lang="en-IN" dirty="0"/>
          </a:p>
          <a:p>
            <a:pPr marL="342900" lvl="1" indent="0" eaLnBrk="1" hangingPunct="1">
              <a:buFont typeface="Arial" pitchFamily="34" charset="0"/>
              <a:buNone/>
              <a:defRPr/>
            </a:pPr>
            <a:r>
              <a:rPr lang="en-IN" sz="2100" dirty="0">
                <a:solidFill>
                  <a:srgbClr val="16190C"/>
                </a:solidFill>
                <a:latin typeface="Corbel" panose="020B0503020204020204" pitchFamily="34" charset="0"/>
              </a:rPr>
              <a:t>–  </a:t>
            </a:r>
            <a:r>
              <a:rPr lang="en-IN" sz="2100" i="1" dirty="0">
                <a:solidFill>
                  <a:srgbClr val="16190C"/>
                </a:solidFill>
                <a:latin typeface="TimesNewRomanPS"/>
              </a:rPr>
              <a:t>Efficient &amp; accurate </a:t>
            </a:r>
            <a:endParaRPr lang="en-IN" dirty="0"/>
          </a:p>
          <a:p>
            <a:pPr marL="342900" lvl="1" indent="0" eaLnBrk="1" hangingPunct="1">
              <a:buFont typeface="Arial" pitchFamily="34" charset="0"/>
              <a:buNone/>
              <a:defRPr/>
            </a:pPr>
            <a:r>
              <a:rPr lang="en-IN" sz="2100" dirty="0">
                <a:solidFill>
                  <a:srgbClr val="16190C"/>
                </a:solidFill>
                <a:latin typeface="Corbel" panose="020B0503020204020204" pitchFamily="34" charset="0"/>
              </a:rPr>
              <a:t>–  </a:t>
            </a:r>
            <a:r>
              <a:rPr lang="en-IN" sz="2100" i="1" dirty="0">
                <a:solidFill>
                  <a:srgbClr val="16190C"/>
                </a:solidFill>
                <a:latin typeface="TimesNewRomanPS"/>
              </a:rPr>
              <a:t>Low cost </a:t>
            </a:r>
            <a:endParaRPr lang="en-IN" dirty="0"/>
          </a:p>
          <a:p>
            <a:pPr marL="342900" lvl="1" indent="0" eaLnBrk="1" hangingPunct="1">
              <a:buFont typeface="Arial" pitchFamily="34" charset="0"/>
              <a:buNone/>
              <a:defRPr/>
            </a:pPr>
            <a:r>
              <a:rPr lang="en-IN" sz="2100" dirty="0">
                <a:solidFill>
                  <a:srgbClr val="16190C"/>
                </a:solidFill>
                <a:latin typeface="Corbel" panose="020B0503020204020204" pitchFamily="34" charset="0"/>
              </a:rPr>
              <a:t>–  </a:t>
            </a:r>
            <a:r>
              <a:rPr lang="en-IN" sz="2100" i="1" dirty="0">
                <a:solidFill>
                  <a:srgbClr val="16190C"/>
                </a:solidFill>
                <a:latin typeface="TimesNewRomanPS"/>
              </a:rPr>
              <a:t>Without damage </a:t>
            </a:r>
            <a:endParaRPr lang="en-IN" dirty="0"/>
          </a:p>
          <a:p>
            <a:pPr marL="0" indent="0" eaLnBrk="1" hangingPunct="1">
              <a:buFont typeface="Arial" pitchFamily="34" charset="0"/>
              <a:buNone/>
              <a:defRPr/>
            </a:pPr>
            <a:r>
              <a:rPr lang="en-IN" sz="2400" dirty="0">
                <a:solidFill>
                  <a:srgbClr val="16190C"/>
                </a:solidFill>
                <a:latin typeface="ArialMT"/>
              </a:rPr>
              <a:t>■ </a:t>
            </a:r>
            <a:r>
              <a:rPr lang="en-IN" sz="2400" i="1" dirty="0">
                <a:solidFill>
                  <a:srgbClr val="16190C"/>
                </a:solidFill>
                <a:latin typeface="Corbel" panose="020B0503020204020204" pitchFamily="34" charset="0"/>
              </a:rPr>
              <a:t>External logistics – outside of facility (rail, truck, air, ship &amp; Pipeline) </a:t>
            </a:r>
            <a:endParaRPr lang="en-IN" dirty="0"/>
          </a:p>
          <a:p>
            <a:pPr marL="0" indent="0" eaLnBrk="1" hangingPunct="1">
              <a:buFont typeface="Arial" pitchFamily="34" charset="0"/>
              <a:buNone/>
              <a:defRPr/>
            </a:pPr>
            <a:r>
              <a:rPr lang="en-IN" sz="2400" dirty="0">
                <a:solidFill>
                  <a:srgbClr val="16190C"/>
                </a:solidFill>
                <a:latin typeface="ArialMT"/>
              </a:rPr>
              <a:t>■ </a:t>
            </a:r>
            <a:r>
              <a:rPr lang="en-IN" sz="2400" i="1" dirty="0">
                <a:solidFill>
                  <a:srgbClr val="FF0000"/>
                </a:solidFill>
                <a:latin typeface="Corbel" panose="020B0503020204020204" pitchFamily="34" charset="0"/>
              </a:rPr>
              <a:t>Internal Logistics – inside of facility (storage, dispatch, inline transport) </a:t>
            </a:r>
            <a:endParaRPr lang="en-IN" dirty="0"/>
          </a:p>
          <a:p>
            <a:pPr eaLnBrk="1" hangingPunct="1">
              <a:defRPr/>
            </a:pPr>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mtClean="0"/>
              <a:t>Material Handling Equipment </a:t>
            </a:r>
            <a:endParaRPr lang="en-US" smtClean="0"/>
          </a:p>
        </p:txBody>
      </p:sp>
      <p:sp>
        <p:nvSpPr>
          <p:cNvPr id="3" name="Content Placeholder 2">
            <a:extLst>
              <a:ext uri="{FF2B5EF4-FFF2-40B4-BE49-F238E27FC236}"/>
            </a:extLst>
          </p:cNvPr>
          <p:cNvSpPr>
            <a:spLocks noGrp="1"/>
          </p:cNvSpPr>
          <p:nvPr>
            <p:ph idx="1"/>
          </p:nvPr>
        </p:nvSpPr>
        <p:spPr>
          <a:xfrm>
            <a:off x="628650" y="1143000"/>
            <a:ext cx="7886700" cy="5033963"/>
          </a:xfrm>
        </p:spPr>
        <p:txBody>
          <a:bodyPr rtlCol="0">
            <a:normAutofit fontScale="85000" lnSpcReduction="20000"/>
          </a:bodyPr>
          <a:lstStyle/>
          <a:p>
            <a:pPr marL="0" indent="0" eaLnBrk="1" hangingPunct="1">
              <a:buFont typeface="Arial" pitchFamily="34" charset="0"/>
              <a:buNone/>
              <a:defRPr/>
            </a:pPr>
            <a:r>
              <a:rPr lang="en-IN" sz="2400" i="1" dirty="0">
                <a:solidFill>
                  <a:srgbClr val="16190C"/>
                </a:solidFill>
                <a:latin typeface="Corbel" panose="020B0503020204020204" pitchFamily="34" charset="0"/>
              </a:rPr>
              <a:t>Transport type </a:t>
            </a:r>
            <a:endParaRPr lang="en-IN" sz="2400" dirty="0">
              <a:solidFill>
                <a:srgbClr val="16190C"/>
              </a:solidFill>
              <a:latin typeface="ArialMT"/>
            </a:endParaRPr>
          </a:p>
          <a:p>
            <a:pPr marL="457200" lvl="1" indent="0" eaLnBrk="1" hangingPunct="1">
              <a:buFont typeface="Arial" pitchFamily="34" charset="0"/>
              <a:buNone/>
              <a:defRPr/>
            </a:pPr>
            <a:r>
              <a:rPr lang="en-IN" i="1" dirty="0">
                <a:solidFill>
                  <a:srgbClr val="16190C"/>
                </a:solidFill>
                <a:latin typeface="TimesNewRomanPS"/>
              </a:rPr>
              <a:t>To move material from one location to other </a:t>
            </a:r>
            <a:endParaRPr lang="en-IN" dirty="0">
              <a:solidFill>
                <a:srgbClr val="16190C"/>
              </a:solidFill>
              <a:latin typeface="ArialMT"/>
            </a:endParaRPr>
          </a:p>
          <a:p>
            <a:pPr marL="457200" lvl="1" indent="0" eaLnBrk="1" hangingPunct="1">
              <a:buFont typeface="Arial" pitchFamily="34" charset="0"/>
              <a:buNone/>
              <a:defRPr/>
            </a:pPr>
            <a:r>
              <a:rPr lang="en-IN" i="1" dirty="0">
                <a:solidFill>
                  <a:srgbClr val="16190C"/>
                </a:solidFill>
                <a:latin typeface="TimesNewRomanPS"/>
              </a:rPr>
              <a:t>Industrial trucks, AGVs, Rail guided vehicles, conveyors, cranes &amp; hoists </a:t>
            </a:r>
            <a:endParaRPr lang="en-IN" dirty="0">
              <a:solidFill>
                <a:srgbClr val="16190C"/>
              </a:solidFill>
              <a:latin typeface="ArialMT"/>
            </a:endParaRPr>
          </a:p>
          <a:p>
            <a:pPr marL="0" indent="0" eaLnBrk="1" hangingPunct="1">
              <a:buFont typeface="Arial" pitchFamily="34" charset="0"/>
              <a:buNone/>
              <a:defRPr/>
            </a:pPr>
            <a:r>
              <a:rPr lang="en-IN" sz="2400" i="1" dirty="0">
                <a:solidFill>
                  <a:srgbClr val="16190C"/>
                </a:solidFill>
                <a:latin typeface="Corbel" panose="020B0503020204020204" pitchFamily="34" charset="0"/>
              </a:rPr>
              <a:t>Position Equipment </a:t>
            </a:r>
            <a:endParaRPr lang="en-IN" sz="2400" dirty="0">
              <a:solidFill>
                <a:srgbClr val="16190C"/>
              </a:solidFill>
              <a:latin typeface="ArialMT"/>
            </a:endParaRPr>
          </a:p>
          <a:p>
            <a:pPr marL="0" indent="0" eaLnBrk="1" hangingPunct="1">
              <a:buFont typeface="Arial" pitchFamily="34" charset="0"/>
              <a:buNone/>
              <a:defRPr/>
            </a:pPr>
            <a:r>
              <a:rPr lang="en-IN" sz="2400" dirty="0">
                <a:solidFill>
                  <a:srgbClr val="16190C"/>
                </a:solidFill>
                <a:latin typeface="ArialMT"/>
              </a:rPr>
              <a:t>■ </a:t>
            </a:r>
            <a:r>
              <a:rPr lang="en-IN" sz="2400" i="1" dirty="0">
                <a:solidFill>
                  <a:srgbClr val="16190C"/>
                </a:solidFill>
                <a:latin typeface="TimesNewRomanPS"/>
              </a:rPr>
              <a:t>Used for single equipment same location(e.g. feeding mechanisms, fixtures, </a:t>
            </a:r>
            <a:endParaRPr lang="en-IN" dirty="0"/>
          </a:p>
          <a:p>
            <a:pPr marL="0" indent="0" eaLnBrk="1" hangingPunct="1">
              <a:buFont typeface="Arial" pitchFamily="34" charset="0"/>
              <a:buNone/>
              <a:defRPr/>
            </a:pPr>
            <a:r>
              <a:rPr lang="en-IN" sz="2400" i="1" dirty="0">
                <a:solidFill>
                  <a:srgbClr val="16190C"/>
                </a:solidFill>
                <a:latin typeface="TimesNewRomanPS"/>
              </a:rPr>
              <a:t>jaws, turn table) </a:t>
            </a:r>
            <a:endParaRPr lang="en-IN" dirty="0"/>
          </a:p>
          <a:p>
            <a:pPr marL="0" indent="0" eaLnBrk="1" hangingPunct="1">
              <a:buFont typeface="Arial" pitchFamily="34" charset="0"/>
              <a:buNone/>
              <a:defRPr/>
            </a:pPr>
            <a:r>
              <a:rPr lang="en-IN" sz="2800" dirty="0">
                <a:solidFill>
                  <a:srgbClr val="16190C"/>
                </a:solidFill>
                <a:latin typeface="ArialMT"/>
              </a:rPr>
              <a:t>■ </a:t>
            </a:r>
            <a:r>
              <a:rPr lang="en-IN" sz="2800" i="1" dirty="0">
                <a:solidFill>
                  <a:srgbClr val="16190C"/>
                </a:solidFill>
                <a:latin typeface="Corbel" panose="020B0503020204020204" pitchFamily="34" charset="0"/>
              </a:rPr>
              <a:t>Unit Load Formation Equipment</a:t>
            </a:r>
            <a:br>
              <a:rPr lang="en-IN" sz="2800" i="1" dirty="0">
                <a:solidFill>
                  <a:srgbClr val="16190C"/>
                </a:solidFill>
                <a:latin typeface="Corbel" panose="020B0503020204020204" pitchFamily="34" charset="0"/>
              </a:rPr>
            </a:br>
            <a:r>
              <a:rPr lang="en-IN" sz="2400" dirty="0">
                <a:solidFill>
                  <a:srgbClr val="16190C"/>
                </a:solidFill>
                <a:latin typeface="ArialMT"/>
              </a:rPr>
              <a:t>■ </a:t>
            </a:r>
            <a:r>
              <a:rPr lang="en-IN" sz="2400" i="1" dirty="0">
                <a:solidFill>
                  <a:srgbClr val="16190C"/>
                </a:solidFill>
                <a:latin typeface="TimesNewRomanPS"/>
              </a:rPr>
              <a:t>Equipment used to restrict materials so that they maintain their integrity </a:t>
            </a:r>
            <a:endParaRPr lang="en-IN" dirty="0"/>
          </a:p>
          <a:p>
            <a:pPr marL="0" indent="0" eaLnBrk="1" hangingPunct="1">
              <a:buFont typeface="Arial" pitchFamily="34" charset="0"/>
              <a:buNone/>
              <a:defRPr/>
            </a:pPr>
            <a:r>
              <a:rPr lang="en-IN" sz="2400" i="1" dirty="0">
                <a:solidFill>
                  <a:srgbClr val="16190C"/>
                </a:solidFill>
                <a:latin typeface="TimesNewRomanPS"/>
              </a:rPr>
              <a:t>when handled a single load during transport and for storage. </a:t>
            </a:r>
            <a:endParaRPr lang="en-IN" dirty="0"/>
          </a:p>
          <a:p>
            <a:pPr marL="0" indent="0" eaLnBrk="1" hangingPunct="1">
              <a:buFont typeface="Arial" pitchFamily="34" charset="0"/>
              <a:buNone/>
              <a:defRPr/>
            </a:pPr>
            <a:r>
              <a:rPr lang="en-IN" sz="2800" dirty="0">
                <a:solidFill>
                  <a:srgbClr val="16190C"/>
                </a:solidFill>
                <a:latin typeface="ArialMT"/>
              </a:rPr>
              <a:t>■ </a:t>
            </a:r>
            <a:r>
              <a:rPr lang="en-IN" sz="2800" i="1" dirty="0">
                <a:solidFill>
                  <a:srgbClr val="16190C"/>
                </a:solidFill>
                <a:latin typeface="Corbel" panose="020B0503020204020204" pitchFamily="34" charset="0"/>
              </a:rPr>
              <a:t>Storage Equipment</a:t>
            </a:r>
            <a:br>
              <a:rPr lang="en-IN" sz="2800" i="1" dirty="0">
                <a:solidFill>
                  <a:srgbClr val="16190C"/>
                </a:solidFill>
                <a:latin typeface="Corbel" panose="020B0503020204020204" pitchFamily="34" charset="0"/>
              </a:rPr>
            </a:br>
            <a:r>
              <a:rPr lang="en-IN" sz="2400" dirty="0">
                <a:solidFill>
                  <a:srgbClr val="16190C"/>
                </a:solidFill>
                <a:latin typeface="ArialMT"/>
              </a:rPr>
              <a:t>■ </a:t>
            </a:r>
            <a:r>
              <a:rPr lang="en-IN" sz="2400" i="1" dirty="0">
                <a:solidFill>
                  <a:srgbClr val="16190C"/>
                </a:solidFill>
                <a:latin typeface="TimesNewRomanPS"/>
              </a:rPr>
              <a:t>Equipment used for holding or buffering materials over a period of time. </a:t>
            </a:r>
            <a:endParaRPr lang="en-IN" dirty="0"/>
          </a:p>
          <a:p>
            <a:pPr marL="0" indent="0" eaLnBrk="1" hangingPunct="1">
              <a:buFont typeface="Arial" pitchFamily="34" charset="0"/>
              <a:buNone/>
              <a:defRPr/>
            </a:pPr>
            <a:r>
              <a:rPr lang="en-IN" sz="2800" dirty="0">
                <a:solidFill>
                  <a:srgbClr val="16190C"/>
                </a:solidFill>
                <a:latin typeface="ArialMT"/>
              </a:rPr>
              <a:t>■ </a:t>
            </a:r>
            <a:r>
              <a:rPr lang="en-IN" sz="2800" i="1" dirty="0">
                <a:solidFill>
                  <a:srgbClr val="16190C"/>
                </a:solidFill>
                <a:latin typeface="Corbel" panose="020B0503020204020204" pitchFamily="34" charset="0"/>
              </a:rPr>
              <a:t>Identification &amp; Control Equipment</a:t>
            </a:r>
            <a:br>
              <a:rPr lang="en-IN" sz="2800" i="1" dirty="0">
                <a:solidFill>
                  <a:srgbClr val="16190C"/>
                </a:solidFill>
                <a:latin typeface="Corbel" panose="020B0503020204020204" pitchFamily="34" charset="0"/>
              </a:rPr>
            </a:br>
            <a:r>
              <a:rPr lang="en-IN" sz="2400" dirty="0">
                <a:solidFill>
                  <a:srgbClr val="16190C"/>
                </a:solidFill>
                <a:latin typeface="ArialMT"/>
              </a:rPr>
              <a:t>■ </a:t>
            </a:r>
            <a:r>
              <a:rPr lang="en-IN" sz="2400" i="1" dirty="0">
                <a:solidFill>
                  <a:srgbClr val="16190C"/>
                </a:solidFill>
                <a:latin typeface="TimesNewRomanPS"/>
              </a:rPr>
              <a:t>Barcode, RFID, Magnetic belts, machine visions </a:t>
            </a:r>
            <a:endParaRPr lang="en-IN" dirty="0"/>
          </a:p>
          <a:p>
            <a:pPr marL="0" indent="0" eaLnBrk="1" hangingPunct="1">
              <a:buFont typeface="Arial" pitchFamily="34" charset="0"/>
              <a:buNone/>
              <a:defRPr/>
            </a:pPr>
            <a:endParaRPr lang="en-US"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noChangeArrowheads="1"/>
          </p:cNvSpPr>
          <p:nvPr>
            <p:ph type="title"/>
          </p:nvPr>
        </p:nvSpPr>
        <p:spPr>
          <a:xfrm>
            <a:off x="628650" y="365125"/>
            <a:ext cx="7886700" cy="549275"/>
          </a:xfrm>
        </p:spPr>
        <p:txBody>
          <a:bodyPr>
            <a:normAutofit fontScale="90000"/>
          </a:bodyPr>
          <a:lstStyle/>
          <a:p>
            <a:pPr algn="ctr" eaLnBrk="1" hangingPunct="1"/>
            <a:r>
              <a:rPr lang="en-IN" smtClean="0"/>
              <a:t>Material Handling Equipment </a:t>
            </a:r>
            <a:endParaRPr lang="en-US" smtClean="0"/>
          </a:p>
        </p:txBody>
      </p:sp>
      <p:pic>
        <p:nvPicPr>
          <p:cNvPr id="53251" name="Picture 3"/>
          <p:cNvPicPr>
            <a:picLocks noChangeAspect="1" noChangeArrowheads="1"/>
          </p:cNvPicPr>
          <p:nvPr/>
        </p:nvPicPr>
        <p:blipFill>
          <a:blip r:embed="rId2" cstate="print"/>
          <a:srcRect/>
          <a:stretch>
            <a:fillRect/>
          </a:stretch>
        </p:blipFill>
        <p:spPr bwMode="auto">
          <a:xfrm>
            <a:off x="558800" y="914400"/>
            <a:ext cx="8026400" cy="546100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44137" y="452845"/>
            <a:ext cx="8242663" cy="6061165"/>
          </a:xfrm>
        </p:spPr>
        <p:txBody>
          <a:bodyPr>
            <a:normAutofit fontScale="92500" lnSpcReduction="10000"/>
          </a:bodyPr>
          <a:lstStyle/>
          <a:p>
            <a:r>
              <a:rPr lang="en-US" dirty="0" smtClean="0"/>
              <a:t>identify the tools that are used the most frequently;</a:t>
            </a:r>
          </a:p>
          <a:p>
            <a:r>
              <a:rPr lang="en-US" dirty="0" smtClean="0"/>
              <a:t>place these most frequently used tools in the usual work area so that they can be reached without stretching;</a:t>
            </a:r>
          </a:p>
          <a:p>
            <a:r>
              <a:rPr lang="en-US" dirty="0" smtClean="0"/>
              <a:t>tools such as nippers and scissors which are used frequently should be attached to the sewing machine or bench by cord – this minimizes the time spent searching. On no account should these tools be hung around the worker’s neck as is a common practice. The reason for this is that many of the machine parts are unguarded and any cord could get caught in the gear.</a:t>
            </a:r>
          </a:p>
          <a:p>
            <a:r>
              <a:rPr lang="en-US" dirty="0" smtClean="0"/>
              <a:t>items such as pins can be kept in one place by using magnets attached to the case of a machine or a pin cushion. Other small accessories such as buttons, hooks, etc., can be kept in small, clearly </a:t>
            </a:r>
            <a:r>
              <a:rPr lang="en-US" dirty="0" err="1" smtClean="0"/>
              <a:t>labelled</a:t>
            </a:r>
            <a:r>
              <a:rPr lang="en-US" dirty="0" smtClean="0"/>
              <a:t> boxes within easy reach;</a:t>
            </a:r>
          </a:p>
          <a:p>
            <a:r>
              <a:rPr lang="en-US" dirty="0" smtClean="0"/>
              <a:t>where possible, containers should be provided for material inputs and outputs, make sure the containers are not too deep and consider if they can be mobile for faster transport to the next operation.</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noChangeArrowheads="1"/>
          </p:cNvPicPr>
          <p:nvPr/>
        </p:nvPicPr>
        <p:blipFill>
          <a:blip r:embed="rId2" cstate="print"/>
          <a:srcRect/>
          <a:stretch>
            <a:fillRect/>
          </a:stretch>
        </p:blipFill>
        <p:spPr bwMode="auto">
          <a:xfrm>
            <a:off x="457200" y="217488"/>
            <a:ext cx="8382000" cy="6542087"/>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p:cNvPicPr>
            <a:picLocks noChangeAspect="1" noChangeArrowheads="1"/>
          </p:cNvPicPr>
          <p:nvPr/>
        </p:nvPicPr>
        <p:blipFill>
          <a:blip r:embed="rId2" cstate="print"/>
          <a:srcRect/>
          <a:stretch>
            <a:fillRect/>
          </a:stretch>
        </p:blipFill>
        <p:spPr bwMode="auto">
          <a:xfrm>
            <a:off x="304800" y="152400"/>
            <a:ext cx="8420100" cy="6643688"/>
          </a:xfrm>
          <a:prstGeom prst="rect">
            <a:avLst/>
          </a:prstGeom>
          <a:noFill/>
          <a:ln w="9525">
            <a:noFill/>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p:cNvPicPr>
            <a:picLocks noChangeAspect="1" noChangeArrowheads="1"/>
          </p:cNvPicPr>
          <p:nvPr/>
        </p:nvPicPr>
        <p:blipFill>
          <a:blip r:embed="rId2" cstate="print"/>
          <a:srcRect/>
          <a:stretch>
            <a:fillRect/>
          </a:stretch>
        </p:blipFill>
        <p:spPr bwMode="auto">
          <a:xfrm>
            <a:off x="381000" y="533400"/>
            <a:ext cx="8591550" cy="5827713"/>
          </a:xfrm>
          <a:prstGeom prst="rect">
            <a:avLst/>
          </a:prstGeom>
          <a:noFill/>
          <a:ln w="9525">
            <a:noFill/>
            <a:miter lim="800000"/>
            <a:headEnd/>
            <a:tailEnd/>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mtClean="0"/>
              <a:t>Automated Guided Vehicles </a:t>
            </a:r>
            <a:endParaRPr lang="en-US" smtClean="0"/>
          </a:p>
        </p:txBody>
      </p:sp>
      <p:pic>
        <p:nvPicPr>
          <p:cNvPr id="57347" name="Picture 4"/>
          <p:cNvPicPr>
            <a:picLocks noChangeAspect="1" noChangeArrowheads="1"/>
          </p:cNvPicPr>
          <p:nvPr/>
        </p:nvPicPr>
        <p:blipFill>
          <a:blip r:embed="rId2" cstate="print"/>
          <a:srcRect/>
          <a:stretch>
            <a:fillRect/>
          </a:stretch>
        </p:blipFill>
        <p:spPr bwMode="auto">
          <a:xfrm>
            <a:off x="628650" y="1143000"/>
            <a:ext cx="8185150" cy="5588000"/>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cstate="print"/>
          <a:srcRect/>
          <a:stretch>
            <a:fillRect/>
          </a:stretch>
        </p:blipFill>
        <p:spPr bwMode="auto">
          <a:xfrm>
            <a:off x="106363" y="93663"/>
            <a:ext cx="8885237" cy="6764337"/>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a:xfrm>
            <a:off x="628650" y="381000"/>
            <a:ext cx="7886700" cy="549275"/>
          </a:xfrm>
        </p:spPr>
        <p:txBody>
          <a:bodyPr>
            <a:normAutofit fontScale="90000"/>
          </a:bodyPr>
          <a:lstStyle/>
          <a:p>
            <a:pPr algn="ctr" eaLnBrk="1" hangingPunct="1"/>
            <a:r>
              <a:rPr lang="en-IN" smtClean="0"/>
              <a:t>Automatic Storage &amp; Retrieval system </a:t>
            </a:r>
            <a:endParaRPr lang="en-US" smtClean="0"/>
          </a:p>
        </p:txBody>
      </p:sp>
      <p:sp>
        <p:nvSpPr>
          <p:cNvPr id="59395" name="Content Placeholder 2"/>
          <p:cNvSpPr>
            <a:spLocks noGrp="1" noChangeArrowheads="1"/>
          </p:cNvSpPr>
          <p:nvPr>
            <p:ph idx="1"/>
          </p:nvPr>
        </p:nvSpPr>
        <p:spPr>
          <a:xfrm>
            <a:off x="628650" y="1143000"/>
            <a:ext cx="8210550" cy="5334000"/>
          </a:xfrm>
        </p:spPr>
        <p:txBody>
          <a:bodyPr/>
          <a:lstStyle/>
          <a:p>
            <a:pPr marL="0" indent="0" eaLnBrk="1" hangingPunct="1">
              <a:buFont typeface="Arial" pitchFamily="34" charset="0"/>
              <a:buNone/>
            </a:pPr>
            <a:r>
              <a:rPr lang="en-IN" sz="2400" smtClean="0">
                <a:solidFill>
                  <a:srgbClr val="16190C"/>
                </a:solidFill>
                <a:latin typeface="ArialMT"/>
              </a:rPr>
              <a:t>■ </a:t>
            </a:r>
            <a:r>
              <a:rPr lang="en-IN" sz="2400" smtClean="0">
                <a:solidFill>
                  <a:srgbClr val="16190C"/>
                </a:solidFill>
                <a:latin typeface="TimesNewRomanPSMT" pitchFamily="18" charset="0"/>
              </a:rPr>
              <a:t>Definition </a:t>
            </a:r>
            <a:endParaRPr lang="en-IN" smtClean="0"/>
          </a:p>
          <a:p>
            <a:pPr marL="0" indent="0" eaLnBrk="1" hangingPunct="1">
              <a:buFont typeface="Arial" pitchFamily="34" charset="0"/>
              <a:buNone/>
            </a:pPr>
            <a:r>
              <a:rPr lang="en-IN" sz="2400" smtClean="0">
                <a:solidFill>
                  <a:srgbClr val="16190C"/>
                </a:solidFill>
                <a:latin typeface="Corbel" pitchFamily="34" charset="0"/>
              </a:rPr>
              <a:t>– </a:t>
            </a:r>
            <a:r>
              <a:rPr lang="en-IN" sz="2400" i="1" smtClean="0">
                <a:solidFill>
                  <a:srgbClr val="16190C"/>
                </a:solidFill>
                <a:latin typeface="TimesNewRomanPS"/>
              </a:rPr>
              <a:t>A combination of equipment and controls which automatically handle, store and retrieve materials with great speed and accuracy, without direct handling by a human worker. </a:t>
            </a:r>
            <a:endParaRPr lang="en-IN" smtClean="0"/>
          </a:p>
          <a:p>
            <a:pPr marL="0" indent="0" eaLnBrk="1" hangingPunct="1">
              <a:buFont typeface="Arial" pitchFamily="34" charset="0"/>
              <a:buNone/>
            </a:pPr>
            <a:endParaRPr lang="en-IN" sz="2400" smtClean="0">
              <a:solidFill>
                <a:srgbClr val="16190C"/>
              </a:solidFill>
              <a:latin typeface="ArialMT"/>
            </a:endParaRPr>
          </a:p>
          <a:p>
            <a:pPr marL="0" indent="0" eaLnBrk="1" hangingPunct="1">
              <a:buFont typeface="Arial" pitchFamily="34" charset="0"/>
              <a:buNone/>
            </a:pPr>
            <a:r>
              <a:rPr lang="en-IN" sz="2400" smtClean="0">
                <a:solidFill>
                  <a:srgbClr val="16190C"/>
                </a:solidFill>
                <a:latin typeface="ArialMT"/>
              </a:rPr>
              <a:t>■ </a:t>
            </a:r>
            <a:r>
              <a:rPr lang="en-IN" sz="2400" smtClean="0">
                <a:solidFill>
                  <a:srgbClr val="16190C"/>
                </a:solidFill>
                <a:latin typeface="TimesNewRomanPSMT" pitchFamily="18" charset="0"/>
              </a:rPr>
              <a:t>Operations performed by AS/RS </a:t>
            </a:r>
            <a:endParaRPr lang="en-IN" smtClean="0"/>
          </a:p>
          <a:p>
            <a:pPr marL="0" indent="0" eaLnBrk="1" hangingPunct="1">
              <a:buFont typeface="Arial" pitchFamily="34" charset="0"/>
              <a:buNone/>
            </a:pPr>
            <a:r>
              <a:rPr lang="en-IN" sz="2400" smtClean="0">
                <a:solidFill>
                  <a:srgbClr val="16190C"/>
                </a:solidFill>
                <a:latin typeface="Corbel" pitchFamily="34" charset="0"/>
              </a:rPr>
              <a:t>–  </a:t>
            </a:r>
            <a:r>
              <a:rPr lang="en-IN" sz="2400" i="1" smtClean="0">
                <a:solidFill>
                  <a:srgbClr val="16190C"/>
                </a:solidFill>
                <a:latin typeface="TimesNewRomanPS"/>
              </a:rPr>
              <a:t>Removal of an item from a storage location automatically </a:t>
            </a:r>
            <a:endParaRPr lang="en-IN" smtClean="0"/>
          </a:p>
          <a:p>
            <a:pPr marL="0" indent="0" eaLnBrk="1" hangingPunct="1">
              <a:buFont typeface="Arial" pitchFamily="34" charset="0"/>
              <a:buNone/>
            </a:pPr>
            <a:r>
              <a:rPr lang="en-IN" sz="2400" smtClean="0">
                <a:solidFill>
                  <a:srgbClr val="16190C"/>
                </a:solidFill>
                <a:latin typeface="Corbel" pitchFamily="34" charset="0"/>
              </a:rPr>
              <a:t>–  </a:t>
            </a:r>
            <a:r>
              <a:rPr lang="en-IN" sz="2400" i="1" smtClean="0">
                <a:solidFill>
                  <a:srgbClr val="16190C"/>
                </a:solidFill>
                <a:latin typeface="TimesNewRomanPS"/>
              </a:rPr>
              <a:t>Transferring the above item to a specific processing or interface point </a:t>
            </a:r>
            <a:endParaRPr lang="en-IN" smtClean="0"/>
          </a:p>
          <a:p>
            <a:pPr marL="0" indent="0" eaLnBrk="1" hangingPunct="1">
              <a:buFont typeface="Arial" pitchFamily="34" charset="0"/>
              <a:buNone/>
            </a:pPr>
            <a:r>
              <a:rPr lang="en-IN" sz="2400" smtClean="0">
                <a:solidFill>
                  <a:srgbClr val="16190C"/>
                </a:solidFill>
                <a:latin typeface="Corbel" pitchFamily="34" charset="0"/>
              </a:rPr>
              <a:t>–  </a:t>
            </a:r>
            <a:r>
              <a:rPr lang="en-IN" sz="2400" i="1" smtClean="0">
                <a:solidFill>
                  <a:srgbClr val="16190C"/>
                </a:solidFill>
                <a:latin typeface="TimesNewRomanPS"/>
              </a:rPr>
              <a:t>After receiving an item from a processing or interface point, it is automatically stored at a predetermined location. </a:t>
            </a:r>
            <a:endParaRPr lang="en-IN" smtClean="0"/>
          </a:p>
          <a:p>
            <a:pPr marL="0" indent="0" eaLnBrk="1" hangingPunct="1">
              <a:buFont typeface="Arial" pitchFamily="34" charset="0"/>
              <a:buNone/>
            </a:pPr>
            <a:endParaRPr lang="en-US" smtClean="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a:xfrm>
            <a:off x="628650" y="365125"/>
            <a:ext cx="7886700" cy="549275"/>
          </a:xfrm>
        </p:spPr>
        <p:txBody>
          <a:bodyPr>
            <a:normAutofit fontScale="90000"/>
          </a:bodyPr>
          <a:lstStyle/>
          <a:p>
            <a:pPr algn="ctr" eaLnBrk="1" hangingPunct="1"/>
            <a:r>
              <a:rPr lang="en-IN" smtClean="0"/>
              <a:t>Automatic Storage &amp; Retrieval system </a:t>
            </a:r>
            <a:endParaRPr lang="en-US" smtClean="0"/>
          </a:p>
        </p:txBody>
      </p:sp>
      <p:pic>
        <p:nvPicPr>
          <p:cNvPr id="60419" name="Picture 3"/>
          <p:cNvPicPr>
            <a:picLocks noChangeAspect="1" noChangeArrowheads="1"/>
          </p:cNvPicPr>
          <p:nvPr/>
        </p:nvPicPr>
        <p:blipFill>
          <a:blip r:embed="rId2" cstate="print"/>
          <a:srcRect/>
          <a:stretch>
            <a:fillRect/>
          </a:stretch>
        </p:blipFill>
        <p:spPr bwMode="auto">
          <a:xfrm>
            <a:off x="990600" y="927100"/>
            <a:ext cx="7848600" cy="5813425"/>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mtClean="0"/>
              <a:t>Automatic Storage &amp; Retrieval system </a:t>
            </a:r>
            <a:endParaRPr lang="en-US" smtClean="0"/>
          </a:p>
        </p:txBody>
      </p:sp>
      <p:sp>
        <p:nvSpPr>
          <p:cNvPr id="3" name="Content Placeholder 2">
            <a:extLst>
              <a:ext uri="{FF2B5EF4-FFF2-40B4-BE49-F238E27FC236}"/>
            </a:extLst>
          </p:cNvPr>
          <p:cNvSpPr>
            <a:spLocks noGrp="1"/>
          </p:cNvSpPr>
          <p:nvPr>
            <p:ph idx="1"/>
          </p:nvPr>
        </p:nvSpPr>
        <p:spPr>
          <a:xfrm>
            <a:off x="628650" y="1143000"/>
            <a:ext cx="8210550" cy="5410200"/>
          </a:xfrm>
        </p:spPr>
        <p:txBody>
          <a:bodyPr rtlCol="0">
            <a:normAutofit/>
          </a:bodyPr>
          <a:lstStyle/>
          <a:p>
            <a:pPr marL="0" indent="0" eaLnBrk="1" hangingPunct="1">
              <a:buFont typeface="Arial" pitchFamily="34" charset="0"/>
              <a:buNone/>
              <a:defRPr/>
            </a:pPr>
            <a:r>
              <a:rPr lang="en-IN" sz="2400" dirty="0"/>
              <a:t>■ Reasons / objective behind implementing Automatic Storage system </a:t>
            </a:r>
          </a:p>
          <a:p>
            <a:pPr marL="0" indent="0" eaLnBrk="1" hangingPunct="1">
              <a:buFont typeface="Arial" pitchFamily="34" charset="0"/>
              <a:buNone/>
              <a:defRPr/>
            </a:pPr>
            <a:r>
              <a:rPr lang="en-IN" sz="2400" dirty="0"/>
              <a:t>–  Increasing the storage capacity </a:t>
            </a:r>
          </a:p>
          <a:p>
            <a:pPr marL="0" indent="0" eaLnBrk="1" hangingPunct="1">
              <a:buFont typeface="Arial" pitchFamily="34" charset="0"/>
              <a:buNone/>
              <a:defRPr/>
            </a:pPr>
            <a:r>
              <a:rPr lang="en-IN" sz="2400" dirty="0"/>
              <a:t>–  </a:t>
            </a:r>
            <a:r>
              <a:rPr lang="en-IN" sz="2400" i="1" dirty="0"/>
              <a:t>Increasing the stock rotation </a:t>
            </a:r>
            <a:endParaRPr lang="en-IN" sz="2400" dirty="0"/>
          </a:p>
          <a:p>
            <a:pPr marL="0" indent="0" eaLnBrk="1" hangingPunct="1">
              <a:buFont typeface="Arial" pitchFamily="34" charset="0"/>
              <a:buNone/>
              <a:defRPr/>
            </a:pPr>
            <a:r>
              <a:rPr lang="en-IN" sz="2400" dirty="0"/>
              <a:t>–  </a:t>
            </a:r>
            <a:r>
              <a:rPr lang="en-IN" sz="2400" i="1" dirty="0"/>
              <a:t>Utilization of maximum floor space </a:t>
            </a:r>
            <a:endParaRPr lang="en-IN" sz="2400" dirty="0"/>
          </a:p>
          <a:p>
            <a:pPr marL="0" indent="0" eaLnBrk="1" hangingPunct="1">
              <a:buFont typeface="Arial" pitchFamily="34" charset="0"/>
              <a:buNone/>
              <a:defRPr/>
            </a:pPr>
            <a:r>
              <a:rPr lang="en-IN" sz="2400" dirty="0"/>
              <a:t>–  </a:t>
            </a:r>
            <a:r>
              <a:rPr lang="en-IN" sz="2400" i="1" dirty="0"/>
              <a:t>Recovering the space for manufacturing facilities </a:t>
            </a:r>
            <a:endParaRPr lang="en-IN" sz="2400" dirty="0"/>
          </a:p>
          <a:p>
            <a:pPr marL="0" indent="0" eaLnBrk="1" hangingPunct="1">
              <a:buFont typeface="Arial" pitchFamily="34" charset="0"/>
              <a:buNone/>
              <a:defRPr/>
            </a:pPr>
            <a:r>
              <a:rPr lang="en-IN" sz="2400" dirty="0"/>
              <a:t>–  </a:t>
            </a:r>
            <a:r>
              <a:rPr lang="en-IN" sz="2400" i="1" dirty="0"/>
              <a:t>Customer service to be improved </a:t>
            </a:r>
            <a:endParaRPr lang="en-IN" sz="2400" dirty="0"/>
          </a:p>
          <a:p>
            <a:pPr marL="0" indent="0" eaLnBrk="1" hangingPunct="1">
              <a:buFont typeface="Arial" pitchFamily="34" charset="0"/>
              <a:buNone/>
              <a:defRPr/>
            </a:pPr>
            <a:r>
              <a:rPr lang="en-IN" sz="2400" dirty="0"/>
              <a:t>–  </a:t>
            </a:r>
            <a:r>
              <a:rPr lang="en-IN" sz="2400" i="1" dirty="0"/>
              <a:t>Control over inventories to be improved </a:t>
            </a:r>
            <a:endParaRPr lang="en-IN" sz="2400" dirty="0"/>
          </a:p>
          <a:p>
            <a:pPr marL="0" indent="0" eaLnBrk="1" hangingPunct="1">
              <a:buFont typeface="Arial" pitchFamily="34" charset="0"/>
              <a:buNone/>
              <a:defRPr/>
            </a:pPr>
            <a:r>
              <a:rPr lang="en-IN" sz="2400" dirty="0"/>
              <a:t>–  </a:t>
            </a:r>
            <a:r>
              <a:rPr lang="en-IN" sz="2400" i="1" dirty="0"/>
              <a:t>Ensuring safety in storage function </a:t>
            </a:r>
            <a:endParaRPr lang="en-IN" sz="2400" dirty="0"/>
          </a:p>
          <a:p>
            <a:pPr marL="0" indent="0" eaLnBrk="1" hangingPunct="1">
              <a:buFont typeface="Arial" pitchFamily="34" charset="0"/>
              <a:buNone/>
              <a:defRPr/>
            </a:pPr>
            <a:r>
              <a:rPr lang="en-IN" sz="2400" dirty="0"/>
              <a:t>–  </a:t>
            </a:r>
            <a:r>
              <a:rPr lang="en-IN" sz="2400" i="1" dirty="0"/>
              <a:t>Increasing the labour productivity in storage function </a:t>
            </a:r>
            <a:endParaRPr lang="en-IN" sz="2400" dirty="0"/>
          </a:p>
          <a:p>
            <a:pPr marL="0" indent="0" eaLnBrk="1" hangingPunct="1">
              <a:buFont typeface="Arial" pitchFamily="34" charset="0"/>
              <a:buNone/>
              <a:defRPr/>
            </a:pPr>
            <a:r>
              <a:rPr lang="en-IN" sz="2400" dirty="0"/>
              <a:t>–  </a:t>
            </a:r>
            <a:r>
              <a:rPr lang="en-IN" sz="2400" i="1" dirty="0"/>
              <a:t>Reducing labour cost in storage operation </a:t>
            </a:r>
            <a:endParaRPr lang="en-IN" sz="2400" dirty="0"/>
          </a:p>
          <a:p>
            <a:pPr marL="0" indent="0" eaLnBrk="1" hangingPunct="1">
              <a:buFont typeface="Arial" pitchFamily="34" charset="0"/>
              <a:buNone/>
              <a:defRPr/>
            </a:pPr>
            <a:r>
              <a:rPr lang="en-IN" sz="2400" dirty="0"/>
              <a:t>–  </a:t>
            </a:r>
            <a:r>
              <a:rPr lang="en-IN" sz="2400" i="1" dirty="0"/>
              <a:t>Reducing pilferage and improving security </a:t>
            </a:r>
            <a:endParaRPr lang="en-IN" sz="2400" dirty="0"/>
          </a:p>
          <a:p>
            <a:pPr eaLnBrk="1" hangingPunct="1">
              <a:defRPr/>
            </a:pPr>
            <a:endParaRPr 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mtClean="0"/>
              <a:t>Types of AS/RS </a:t>
            </a:r>
            <a:endParaRPr lang="en-US" smtClean="0"/>
          </a:p>
        </p:txBody>
      </p:sp>
      <p:sp>
        <p:nvSpPr>
          <p:cNvPr id="3" name="Content Placeholder 2">
            <a:extLst>
              <a:ext uri="{FF2B5EF4-FFF2-40B4-BE49-F238E27FC236}"/>
            </a:extLst>
          </p:cNvPr>
          <p:cNvSpPr>
            <a:spLocks noGrp="1"/>
          </p:cNvSpPr>
          <p:nvPr>
            <p:ph idx="1"/>
          </p:nvPr>
        </p:nvSpPr>
        <p:spPr>
          <a:xfrm>
            <a:off x="628650" y="990600"/>
            <a:ext cx="7886700" cy="5186363"/>
          </a:xfrm>
        </p:spPr>
        <p:txBody>
          <a:bodyPr rtlCol="0">
            <a:normAutofit fontScale="92500" lnSpcReduction="10000"/>
          </a:bodyPr>
          <a:lstStyle/>
          <a:p>
            <a:pPr eaLnBrk="1" hangingPunct="1">
              <a:defRPr/>
            </a:pPr>
            <a:r>
              <a:rPr lang="en-IN" sz="2400" dirty="0">
                <a:solidFill>
                  <a:srgbClr val="16190C"/>
                </a:solidFill>
                <a:latin typeface="TimesNewRomanPSMT" panose="02020603050405020304" pitchFamily="18" charset="0"/>
              </a:rPr>
              <a:t>Unit load AS/RS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Standard-sized containers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System is computer controlled.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Loads are generally over 500 lb per unit. </a:t>
            </a:r>
            <a:endParaRPr lang="en-IN" dirty="0"/>
          </a:p>
          <a:p>
            <a:pPr eaLnBrk="1" hangingPunct="1">
              <a:defRPr/>
            </a:pPr>
            <a:r>
              <a:rPr lang="en-IN" sz="2400" dirty="0">
                <a:solidFill>
                  <a:srgbClr val="16190C"/>
                </a:solidFill>
                <a:latin typeface="TimesNewRomanPSMT" panose="02020603050405020304" pitchFamily="18" charset="0"/>
              </a:rPr>
              <a:t>Mini Load AS/RS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To handle small loads such as individual parts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bins or drawers used to store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Small scale / space available </a:t>
            </a:r>
            <a:endParaRPr lang="en-IN" dirty="0"/>
          </a:p>
          <a:p>
            <a:pPr eaLnBrk="1" hangingPunct="1">
              <a:defRPr/>
            </a:pPr>
            <a:r>
              <a:rPr lang="en-IN" sz="2400" dirty="0">
                <a:solidFill>
                  <a:srgbClr val="16190C"/>
                </a:solidFill>
                <a:latin typeface="TimesNewRomanPSMT" panose="02020603050405020304" pitchFamily="18" charset="0"/>
              </a:rPr>
              <a:t>Deep-Lane AS/RS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a high-density unit load storage system </a:t>
            </a:r>
            <a:endParaRPr lang="en-IN" dirty="0"/>
          </a:p>
          <a:p>
            <a:pPr marL="0" indent="0" eaLnBrk="1" hangingPunct="1">
              <a:buFont typeface="Arial" pitchFamily="34" charset="0"/>
              <a:buNone/>
              <a:defRPr/>
            </a:pPr>
            <a:r>
              <a:rPr lang="en-IN" sz="2400" dirty="0">
                <a:solidFill>
                  <a:srgbClr val="16190C"/>
                </a:solidFill>
                <a:latin typeface="Corbel" panose="020B0503020204020204" pitchFamily="34" charset="0"/>
              </a:rPr>
              <a:t>–  stored in multi deep storage with up to 10 items in a single rack, </a:t>
            </a:r>
            <a:endParaRPr lang="en-IN" dirty="0"/>
          </a:p>
          <a:p>
            <a:pPr eaLnBrk="1" hangingPunct="1">
              <a:defRPr/>
            </a:pPr>
            <a:r>
              <a:rPr lang="en-IN" sz="2400" dirty="0">
                <a:solidFill>
                  <a:srgbClr val="16190C"/>
                </a:solidFill>
                <a:latin typeface="TimesNewRomanPSMT" panose="02020603050405020304" pitchFamily="18" charset="0"/>
              </a:rPr>
              <a:t>Man-on-board AS/RS</a:t>
            </a:r>
          </a:p>
          <a:p>
            <a:pPr eaLnBrk="1" hangingPunct="1">
              <a:defRPr/>
            </a:pPr>
            <a:r>
              <a:rPr lang="en-IN" sz="2400" dirty="0">
                <a:solidFill>
                  <a:srgbClr val="16190C"/>
                </a:solidFill>
                <a:latin typeface="TimesNewRomanPSMT" panose="02020603050405020304" pitchFamily="18" charset="0"/>
              </a:rPr>
              <a:t>Automated Item Retrieval system </a:t>
            </a:r>
            <a:endParaRPr lang="en-IN" dirty="0"/>
          </a:p>
          <a:p>
            <a:pPr marL="0" indent="0" eaLnBrk="1" hangingPunct="1">
              <a:buFont typeface="Arial" pitchFamily="34" charset="0"/>
              <a:buNone/>
              <a:defRPr/>
            </a:pPr>
            <a:endParaRPr lang="en-US"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a:xfrm>
            <a:off x="628650" y="365125"/>
            <a:ext cx="7886700" cy="777875"/>
          </a:xfrm>
        </p:spPr>
        <p:txBody>
          <a:bodyPr/>
          <a:lstStyle/>
          <a:p>
            <a:pPr algn="ctr" eaLnBrk="1" hangingPunct="1"/>
            <a:r>
              <a:rPr lang="en-IN" smtClean="0"/>
              <a:t>Quality</a:t>
            </a:r>
            <a:endParaRPr lang="en-US" smtClean="0"/>
          </a:p>
        </p:txBody>
      </p:sp>
      <p:sp>
        <p:nvSpPr>
          <p:cNvPr id="3" name="Content Placeholder 2">
            <a:extLst>
              <a:ext uri="{FF2B5EF4-FFF2-40B4-BE49-F238E27FC236}"/>
            </a:extLst>
          </p:cNvPr>
          <p:cNvSpPr>
            <a:spLocks noGrp="1"/>
          </p:cNvSpPr>
          <p:nvPr>
            <p:ph idx="1"/>
          </p:nvPr>
        </p:nvSpPr>
        <p:spPr>
          <a:xfrm>
            <a:off x="628650" y="1143000"/>
            <a:ext cx="7886700" cy="5033963"/>
          </a:xfrm>
        </p:spPr>
        <p:txBody>
          <a:bodyPr rtlCol="0">
            <a:normAutofit fontScale="92500" lnSpcReduction="10000"/>
          </a:bodyPr>
          <a:lstStyle/>
          <a:p>
            <a:pPr eaLnBrk="1" hangingPunct="1">
              <a:defRPr/>
            </a:pPr>
            <a:r>
              <a:rPr lang="en-IN" dirty="0"/>
              <a:t>Quality refers to the sum of the attributes or properties that describe a product </a:t>
            </a:r>
          </a:p>
          <a:p>
            <a:pPr eaLnBrk="1" hangingPunct="1">
              <a:defRPr/>
            </a:pPr>
            <a:r>
              <a:rPr lang="en-IN" dirty="0"/>
              <a:t>These are generally expressed in terms of specific product characteristics such as length, width, colour, specific gravity and the like. </a:t>
            </a:r>
          </a:p>
          <a:p>
            <a:pPr eaLnBrk="1" hangingPunct="1">
              <a:defRPr/>
            </a:pPr>
            <a:r>
              <a:rPr lang="en-IN" dirty="0"/>
              <a:t>– Performance</a:t>
            </a:r>
            <a:br>
              <a:rPr lang="en-IN" dirty="0"/>
            </a:br>
            <a:r>
              <a:rPr lang="en-IN" dirty="0"/>
              <a:t>• Conformity to performance standards </a:t>
            </a:r>
          </a:p>
          <a:p>
            <a:pPr marL="0" indent="0" eaLnBrk="1" hangingPunct="1">
              <a:buFont typeface="Arial" pitchFamily="34" charset="0"/>
              <a:buNone/>
              <a:defRPr/>
            </a:pPr>
            <a:r>
              <a:rPr lang="en-IN" sz="2400" dirty="0"/>
              <a:t>Definition </a:t>
            </a:r>
          </a:p>
          <a:p>
            <a:pPr eaLnBrk="1" hangingPunct="1">
              <a:defRPr/>
            </a:pPr>
            <a:r>
              <a:rPr lang="en-IN" dirty="0"/>
              <a:t>ASQC – </a:t>
            </a:r>
            <a:r>
              <a:rPr lang="en-IN" i="1" dirty="0"/>
              <a:t>Quality </a:t>
            </a:r>
            <a:r>
              <a:rPr lang="en-IN" dirty="0"/>
              <a:t>means the totality of features and characteristics of a product or service that bear on its ability to satisfy given needs </a:t>
            </a:r>
          </a:p>
          <a:p>
            <a:pPr eaLnBrk="1" hangingPunct="1">
              <a:defRPr/>
            </a:pPr>
            <a:r>
              <a:rPr lang="en-IN" dirty="0"/>
              <a:t>From customer’s perspective, </a:t>
            </a:r>
            <a:r>
              <a:rPr lang="en-IN" i="1" dirty="0"/>
              <a:t>quality </a:t>
            </a:r>
            <a:r>
              <a:rPr lang="en-IN" dirty="0"/>
              <a:t>of a good or service is fitness for use of it </a:t>
            </a:r>
          </a:p>
          <a:p>
            <a:pPr eaLnBrk="1" hangingPunct="1">
              <a:defRPr/>
            </a:pPr>
            <a:r>
              <a:rPr lang="en-IN" dirty="0"/>
              <a:t>Customer satisfaction for the price of the product </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14400" y="1097280"/>
            <a:ext cx="7772400" cy="4922520"/>
          </a:xfrm>
        </p:spPr>
        <p:txBody>
          <a:bodyPr>
            <a:normAutofit fontScale="92500" lnSpcReduction="10000"/>
          </a:bodyPr>
          <a:lstStyle/>
          <a:p>
            <a:pPr>
              <a:buNone/>
            </a:pPr>
            <a:r>
              <a:rPr lang="en-US" b="1" u="sng" dirty="0" smtClean="0"/>
              <a:t>Sitting and Chair Design</a:t>
            </a:r>
          </a:p>
          <a:p>
            <a:r>
              <a:rPr lang="en-US" dirty="0" smtClean="0"/>
              <a:t>Lower back problems are on the increase as more workers sit at their workstations all day. Often, workers are provided with simple benches with no back rest.</a:t>
            </a:r>
          </a:p>
          <a:p>
            <a:r>
              <a:rPr lang="en-US" dirty="0" smtClean="0"/>
              <a:t> A well-designed chair is essential – one that is adjustable for individual workers, for the height of the worktable and task, and that provides full lower back support. </a:t>
            </a:r>
          </a:p>
          <a:p>
            <a:r>
              <a:rPr lang="en-US" dirty="0" smtClean="0"/>
              <a:t>The chair should allow workers to lean forward and backwards easily. The worker should have adequate leg room under the worktable so that he/she can change the position of the legs easily. </a:t>
            </a:r>
          </a:p>
          <a:p>
            <a:r>
              <a:rPr lang="en-US" dirty="0" smtClean="0"/>
              <a:t>The feet should be flat on the floor or the worker should be provided with a footrest – this will eliminate pressure on the thighs and knees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mtClean="0"/>
              <a:t>Quality control </a:t>
            </a:r>
            <a:endParaRPr lang="en-US" smtClean="0"/>
          </a:p>
        </p:txBody>
      </p:sp>
      <p:sp>
        <p:nvSpPr>
          <p:cNvPr id="64515" name="Content Placeholder 2"/>
          <p:cNvSpPr>
            <a:spLocks noGrp="1" noChangeArrowheads="1"/>
          </p:cNvSpPr>
          <p:nvPr>
            <p:ph idx="1"/>
          </p:nvPr>
        </p:nvSpPr>
        <p:spPr>
          <a:xfrm>
            <a:off x="628650" y="1143000"/>
            <a:ext cx="7886700" cy="5033963"/>
          </a:xfrm>
        </p:spPr>
        <p:txBody>
          <a:bodyPr>
            <a:normAutofit lnSpcReduction="10000"/>
          </a:bodyPr>
          <a:lstStyle/>
          <a:p>
            <a:pPr marL="0" indent="0" eaLnBrk="1" hangingPunct="1">
              <a:buFont typeface="Arial" pitchFamily="34" charset="0"/>
              <a:buNone/>
            </a:pPr>
            <a:r>
              <a:rPr lang="en-IN" smtClean="0"/>
              <a:t>• Quality control is a management system for initiating and co ordinating: </a:t>
            </a:r>
          </a:p>
          <a:p>
            <a:pPr marL="0" indent="0" eaLnBrk="1" hangingPunct="1">
              <a:buFont typeface="Arial" pitchFamily="34" charset="0"/>
              <a:buNone/>
            </a:pPr>
            <a:r>
              <a:rPr lang="en-IN" smtClean="0"/>
              <a:t>– Quality development, quality maintenance and quality improvement in the various departments of design and manufacturing, for achieving the twin objectives of: </a:t>
            </a:r>
          </a:p>
          <a:p>
            <a:pPr marL="0" indent="0" eaLnBrk="1" hangingPunct="1">
              <a:buFont typeface="Arial" pitchFamily="34" charset="0"/>
              <a:buNone/>
            </a:pPr>
            <a:r>
              <a:rPr lang="en-IN" smtClean="0"/>
              <a:t>	Economical production and customer satisfaction </a:t>
            </a:r>
          </a:p>
          <a:p>
            <a:pPr marL="0" indent="0" eaLnBrk="1" hangingPunct="1">
              <a:buFont typeface="Arial" pitchFamily="34" charset="0"/>
              <a:buNone/>
            </a:pPr>
            <a:r>
              <a:rPr lang="en-IN" sz="2400" b="1" smtClean="0"/>
              <a:t>Objectives of Q C </a:t>
            </a:r>
          </a:p>
          <a:p>
            <a:pPr marL="0" indent="0" eaLnBrk="1" hangingPunct="1">
              <a:buFont typeface="Arial" pitchFamily="34" charset="0"/>
              <a:buNone/>
            </a:pPr>
            <a:r>
              <a:rPr lang="en-IN" smtClean="0"/>
              <a:t>• It is to provide products which are dependable, satisfactory and economical </a:t>
            </a:r>
          </a:p>
          <a:p>
            <a:pPr marL="0" indent="0" eaLnBrk="1" hangingPunct="1">
              <a:buFont typeface="Arial" pitchFamily="34" charset="0"/>
              <a:buNone/>
            </a:pPr>
            <a:r>
              <a:rPr lang="en-IN" smtClean="0"/>
              <a:t>• To ensure economic production of products of uniform quality acceptable to the customer </a:t>
            </a:r>
          </a:p>
          <a:p>
            <a:pPr marL="0" indent="0" eaLnBrk="1" hangingPunct="1">
              <a:buFont typeface="Arial" pitchFamily="34" charset="0"/>
              <a:buNone/>
            </a:pPr>
            <a:r>
              <a:rPr lang="en-IN" smtClean="0"/>
              <a:t>• Aims at preventing the defects rather than detecting the defects </a:t>
            </a:r>
          </a:p>
          <a:p>
            <a:pPr marL="0" indent="0" eaLnBrk="1" hangingPunct="1">
              <a:buFont typeface="Arial" pitchFamily="34" charset="0"/>
              <a:buNone/>
            </a:pPr>
            <a:endParaRPr lang="en-US" smtClean="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extLst>
          </p:cNvPr>
          <p:cNvSpPr>
            <a:spLocks noGrp="1"/>
          </p:cNvSpPr>
          <p:nvPr>
            <p:ph idx="1"/>
          </p:nvPr>
        </p:nvSpPr>
        <p:spPr>
          <a:xfrm>
            <a:off x="628650" y="762000"/>
            <a:ext cx="7886700" cy="5414963"/>
          </a:xfrm>
        </p:spPr>
        <p:txBody>
          <a:bodyPr rtlCol="0">
            <a:normAutofit/>
          </a:bodyPr>
          <a:lstStyle/>
          <a:p>
            <a:pPr marL="0" indent="0" eaLnBrk="1" hangingPunct="1">
              <a:buFont typeface="Arial" pitchFamily="34" charset="0"/>
              <a:buNone/>
              <a:defRPr/>
            </a:pPr>
            <a:r>
              <a:rPr lang="en-IN" sz="2800" b="1" dirty="0"/>
              <a:t>Need for quality  </a:t>
            </a:r>
            <a:endParaRPr lang="en-US" sz="2800" b="1" dirty="0"/>
          </a:p>
          <a:p>
            <a:pPr marL="0" indent="0" eaLnBrk="1" hangingPunct="1">
              <a:buFont typeface="Arial" pitchFamily="34" charset="0"/>
              <a:buNone/>
              <a:defRPr/>
            </a:pPr>
            <a:r>
              <a:rPr lang="en-IN" sz="2400" dirty="0"/>
              <a:t>• Increased productivity</a:t>
            </a:r>
            <a:br>
              <a:rPr lang="en-IN" sz="2400" dirty="0"/>
            </a:br>
            <a:r>
              <a:rPr lang="en-IN" sz="2400" dirty="0"/>
              <a:t>• Reduced cost of repairs</a:t>
            </a:r>
            <a:br>
              <a:rPr lang="en-IN" sz="2400" dirty="0"/>
            </a:br>
            <a:r>
              <a:rPr lang="en-IN" sz="2400" dirty="0"/>
              <a:t>• Increases loyal customer base </a:t>
            </a:r>
          </a:p>
          <a:p>
            <a:pPr marL="0" indent="0" eaLnBrk="1" hangingPunct="1">
              <a:buFont typeface="Arial" pitchFamily="34" charset="0"/>
              <a:buNone/>
              <a:defRPr/>
            </a:pPr>
            <a:r>
              <a:rPr lang="en-IN" sz="2400" dirty="0"/>
              <a:t>• Better profits </a:t>
            </a:r>
          </a:p>
          <a:p>
            <a:pPr marL="0" indent="0" eaLnBrk="1" hangingPunct="1">
              <a:buFont typeface="Arial" pitchFamily="34" charset="0"/>
              <a:buNone/>
              <a:defRPr/>
            </a:pPr>
            <a:r>
              <a:rPr lang="en-IN" sz="2800" b="1" dirty="0"/>
              <a:t>Quality creation </a:t>
            </a:r>
          </a:p>
          <a:p>
            <a:pPr eaLnBrk="1" hangingPunct="1">
              <a:defRPr/>
            </a:pPr>
            <a:r>
              <a:rPr lang="en-IN" sz="2400" dirty="0"/>
              <a:t>Those activities involved in the selection of the specific characteristics required to achieve the desired quality and the processing or fabrication of materials to conform to the specific characteristics selected. </a:t>
            </a:r>
          </a:p>
          <a:p>
            <a:pPr eaLnBrk="1" hangingPunct="1">
              <a:defRPr/>
            </a:pPr>
            <a:r>
              <a:rPr lang="en-IN" sz="2400" dirty="0"/>
              <a:t>Quality creation involves almost all organisational elements of the enterprise and is the basic objective towards which most activity is directed </a:t>
            </a:r>
          </a:p>
          <a:p>
            <a:pPr marL="0" indent="0" eaLnBrk="1" hangingPunct="1">
              <a:buFont typeface="Arial" pitchFamily="34" charset="0"/>
              <a:buNone/>
              <a:defRPr/>
            </a:pPr>
            <a:endParaRPr lang="en-US"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noChangeArrowheads="1"/>
          </p:cNvPicPr>
          <p:nvPr/>
        </p:nvPicPr>
        <p:blipFill>
          <a:blip r:embed="rId2" cstate="print"/>
          <a:srcRect/>
          <a:stretch>
            <a:fillRect/>
          </a:stretch>
        </p:blipFill>
        <p:spPr bwMode="auto">
          <a:xfrm>
            <a:off x="349250" y="260350"/>
            <a:ext cx="8445500" cy="6337300"/>
          </a:xfrm>
          <a:prstGeom prst="rect">
            <a:avLst/>
          </a:prstGeom>
          <a:noFill/>
          <a:ln w="9525">
            <a:noFill/>
            <a:miter lim="800000"/>
            <a:headEnd/>
            <a:tailEnd/>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US" b="1" smtClean="0"/>
              <a:t>Qua</a:t>
            </a:r>
            <a:r>
              <a:rPr lang="en-IN" b="1" smtClean="0"/>
              <a:t>lity control through Production systems </a:t>
            </a:r>
            <a:endParaRPr lang="en-US" smtClean="0"/>
          </a:p>
        </p:txBody>
      </p:sp>
      <p:sp>
        <p:nvSpPr>
          <p:cNvPr id="3" name="Content Placeholder 2">
            <a:extLst>
              <a:ext uri="{FF2B5EF4-FFF2-40B4-BE49-F238E27FC236}"/>
            </a:extLst>
          </p:cNvPr>
          <p:cNvSpPr>
            <a:spLocks noGrp="1"/>
          </p:cNvSpPr>
          <p:nvPr>
            <p:ph idx="1"/>
          </p:nvPr>
        </p:nvSpPr>
        <p:spPr>
          <a:xfrm>
            <a:off x="628650" y="1143000"/>
            <a:ext cx="7886700" cy="5033963"/>
          </a:xfrm>
        </p:spPr>
        <p:txBody>
          <a:bodyPr rtlCol="0">
            <a:normAutofit/>
          </a:bodyPr>
          <a:lstStyle/>
          <a:p>
            <a:pPr eaLnBrk="1" hangingPunct="1">
              <a:defRPr/>
            </a:pPr>
            <a:r>
              <a:rPr lang="en-IN" sz="3200" dirty="0"/>
              <a:t>Inputs – Raw materials – acceptance tests- quality of inputs </a:t>
            </a:r>
          </a:p>
          <a:p>
            <a:pPr marL="0" indent="0" eaLnBrk="1" hangingPunct="1">
              <a:buFont typeface="Arial" pitchFamily="34" charset="0"/>
              <a:buNone/>
              <a:defRPr/>
            </a:pPr>
            <a:endParaRPr lang="en-IN" sz="3200" dirty="0"/>
          </a:p>
          <a:p>
            <a:pPr eaLnBrk="1" hangingPunct="1">
              <a:defRPr/>
            </a:pPr>
            <a:r>
              <a:rPr lang="en-IN" sz="3200" dirty="0"/>
              <a:t>Conversion – production processes-control charts- monitoring quality of partially completed products </a:t>
            </a:r>
          </a:p>
          <a:p>
            <a:pPr eaLnBrk="1" hangingPunct="1">
              <a:defRPr/>
            </a:pPr>
            <a:endParaRPr lang="en-IN" sz="3200" dirty="0"/>
          </a:p>
          <a:p>
            <a:pPr eaLnBrk="1" hangingPunct="1">
              <a:defRPr/>
            </a:pPr>
            <a:r>
              <a:rPr lang="en-IN" sz="3200" dirty="0"/>
              <a:t>Outputs- goods &amp; services – acceptance tests- quality of outputs </a:t>
            </a:r>
          </a:p>
          <a:p>
            <a:pPr eaLnBrk="1" hangingPunct="1">
              <a:defRPr/>
            </a:pPr>
            <a:endParaRPr lang="en-US" dirty="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p:cNvPicPr>
            <a:picLocks noChangeAspect="1" noChangeArrowheads="1"/>
          </p:cNvPicPr>
          <p:nvPr/>
        </p:nvPicPr>
        <p:blipFill>
          <a:blip r:embed="rId2" cstate="print"/>
          <a:srcRect/>
          <a:stretch>
            <a:fillRect/>
          </a:stretch>
        </p:blipFill>
        <p:spPr bwMode="auto">
          <a:xfrm>
            <a:off x="139700" y="431800"/>
            <a:ext cx="8864600" cy="5994400"/>
          </a:xfrm>
          <a:prstGeom prst="rect">
            <a:avLst/>
          </a:prstGeom>
          <a:noFill/>
          <a:ln w="9525">
            <a:noFill/>
            <a:miter lim="800000"/>
            <a:headEnd/>
            <a:tailEnd/>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3"/>
          <p:cNvPicPr>
            <a:picLocks noChangeAspect="1" noChangeArrowheads="1"/>
          </p:cNvPicPr>
          <p:nvPr/>
        </p:nvPicPr>
        <p:blipFill>
          <a:blip r:embed="rId2" cstate="print"/>
          <a:srcRect/>
          <a:stretch>
            <a:fillRect/>
          </a:stretch>
        </p:blipFill>
        <p:spPr bwMode="auto">
          <a:xfrm>
            <a:off x="1035050" y="146050"/>
            <a:ext cx="7073900" cy="6565900"/>
          </a:xfrm>
          <a:prstGeom prst="rect">
            <a:avLst/>
          </a:prstGeom>
          <a:noFill/>
          <a:ln w="9525">
            <a:noFill/>
            <a:miter lim="800000"/>
            <a:headEnd/>
            <a:tailEnd/>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p:cNvPicPr>
            <a:picLocks noChangeAspect="1" noChangeArrowheads="1"/>
          </p:cNvPicPr>
          <p:nvPr/>
        </p:nvPicPr>
        <p:blipFill>
          <a:blip r:embed="rId2" cstate="print"/>
          <a:srcRect/>
          <a:stretch>
            <a:fillRect/>
          </a:stretch>
        </p:blipFill>
        <p:spPr bwMode="auto">
          <a:xfrm>
            <a:off x="1009650" y="247650"/>
            <a:ext cx="7124700" cy="6362700"/>
          </a:xfrm>
          <a:prstGeom prst="rect">
            <a:avLst/>
          </a:prstGeom>
          <a:noFill/>
          <a:ln w="9525">
            <a:noFill/>
            <a:miter lim="800000"/>
            <a:headEnd/>
            <a:tailEnd/>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a:xfrm>
            <a:off x="628650" y="365125"/>
            <a:ext cx="7886700" cy="701675"/>
          </a:xfrm>
        </p:spPr>
        <p:txBody>
          <a:bodyPr>
            <a:normAutofit fontScale="90000"/>
          </a:bodyPr>
          <a:lstStyle/>
          <a:p>
            <a:pPr algn="ctr" eaLnBrk="1" hangingPunct="1"/>
            <a:r>
              <a:rPr lang="en-IN" sz="4000" b="1" smtClean="0"/>
              <a:t>Quality control Techniques </a:t>
            </a:r>
            <a:endParaRPr lang="en-US" sz="4000" b="1" smtClean="0"/>
          </a:p>
        </p:txBody>
      </p:sp>
      <p:sp>
        <p:nvSpPr>
          <p:cNvPr id="3" name="Content Placeholder 2">
            <a:extLst>
              <a:ext uri="{FF2B5EF4-FFF2-40B4-BE49-F238E27FC236}"/>
            </a:extLst>
          </p:cNvPr>
          <p:cNvSpPr>
            <a:spLocks noGrp="1"/>
          </p:cNvSpPr>
          <p:nvPr>
            <p:ph idx="1"/>
          </p:nvPr>
        </p:nvSpPr>
        <p:spPr>
          <a:xfrm>
            <a:off x="628650" y="1219200"/>
            <a:ext cx="7886700" cy="4957763"/>
          </a:xfrm>
        </p:spPr>
        <p:txBody>
          <a:bodyPr rtlCol="0">
            <a:normAutofit/>
          </a:bodyPr>
          <a:lstStyle/>
          <a:p>
            <a:pPr marL="0" indent="0" eaLnBrk="1" hangingPunct="1">
              <a:buFont typeface="Arial" pitchFamily="34" charset="0"/>
              <a:buNone/>
              <a:defRPr/>
            </a:pPr>
            <a:r>
              <a:rPr lang="en-IN" sz="4000" dirty="0"/>
              <a:t>• JIT</a:t>
            </a:r>
            <a:br>
              <a:rPr lang="en-IN" sz="4000" dirty="0"/>
            </a:br>
            <a:r>
              <a:rPr lang="en-IN" sz="4000" dirty="0"/>
              <a:t>• Quality at source </a:t>
            </a:r>
          </a:p>
          <a:p>
            <a:pPr marL="0" indent="0" eaLnBrk="1" hangingPunct="1">
              <a:buFont typeface="Arial" pitchFamily="34" charset="0"/>
              <a:buNone/>
              <a:defRPr/>
            </a:pPr>
            <a:r>
              <a:rPr lang="en-IN" sz="4000" dirty="0"/>
              <a:t>• Inspection</a:t>
            </a:r>
            <a:br>
              <a:rPr lang="en-IN" sz="4000" dirty="0"/>
            </a:br>
            <a:r>
              <a:rPr lang="en-IN" sz="4000" dirty="0"/>
              <a:t>• SQC</a:t>
            </a:r>
            <a:br>
              <a:rPr lang="en-IN" sz="4000" dirty="0"/>
            </a:br>
            <a:r>
              <a:rPr lang="en-IN" sz="4000" dirty="0"/>
              <a:t>• QC</a:t>
            </a:r>
            <a:br>
              <a:rPr lang="en-IN" sz="4000" dirty="0"/>
            </a:br>
            <a:r>
              <a:rPr lang="en-IN" sz="4000" dirty="0"/>
              <a:t>• TQM </a:t>
            </a:r>
          </a:p>
          <a:p>
            <a:pPr eaLnBrk="1" hangingPunct="1">
              <a:defRPr/>
            </a:pPr>
            <a:endParaRPr lang="en-US" dirty="0"/>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b="1" smtClean="0"/>
              <a:t>Just In Time (JIT) </a:t>
            </a:r>
            <a:endParaRPr lang="en-US" b="1" smtClean="0"/>
          </a:p>
        </p:txBody>
      </p:sp>
      <p:sp>
        <p:nvSpPr>
          <p:cNvPr id="3" name="Content Placeholder 2">
            <a:extLst>
              <a:ext uri="{FF2B5EF4-FFF2-40B4-BE49-F238E27FC236}"/>
            </a:extLst>
          </p:cNvPr>
          <p:cNvSpPr>
            <a:spLocks noGrp="1"/>
          </p:cNvSpPr>
          <p:nvPr>
            <p:ph idx="1"/>
          </p:nvPr>
        </p:nvSpPr>
        <p:spPr>
          <a:xfrm>
            <a:off x="628650" y="1219200"/>
            <a:ext cx="7886700" cy="4957763"/>
          </a:xfrm>
        </p:spPr>
        <p:txBody>
          <a:bodyPr rtlCol="0">
            <a:normAutofit fontScale="70000" lnSpcReduction="20000"/>
          </a:bodyPr>
          <a:lstStyle/>
          <a:p>
            <a:pPr eaLnBrk="1" hangingPunct="1">
              <a:defRPr/>
            </a:pPr>
            <a:r>
              <a:rPr lang="en-IN" dirty="0"/>
              <a:t>JIT helps achieve quality because it is a philosophy that seeks to constantly improve production processes and methods. </a:t>
            </a:r>
          </a:p>
          <a:p>
            <a:pPr eaLnBrk="1" hangingPunct="1">
              <a:defRPr/>
            </a:pPr>
            <a:r>
              <a:rPr lang="en-IN" dirty="0"/>
              <a:t>JIT contributes to high product quality in the following ways </a:t>
            </a:r>
          </a:p>
          <a:p>
            <a:pPr marL="0" indent="0" eaLnBrk="1" hangingPunct="1">
              <a:buFont typeface="Arial" pitchFamily="34" charset="0"/>
              <a:buNone/>
              <a:defRPr/>
            </a:pPr>
            <a:r>
              <a:rPr lang="en-IN" dirty="0"/>
              <a:t>– </a:t>
            </a:r>
            <a:r>
              <a:rPr lang="en-IN" i="1" dirty="0"/>
              <a:t>Production is highly standardised. </a:t>
            </a:r>
            <a:r>
              <a:rPr lang="en-IN" dirty="0"/>
              <a:t>Workers perform standard tasks every day. They are familiar with their tasks. Familiarity ensures high quality </a:t>
            </a:r>
          </a:p>
          <a:p>
            <a:pPr marL="0" indent="0" eaLnBrk="1" hangingPunct="1">
              <a:buFont typeface="Arial" pitchFamily="34" charset="0"/>
              <a:buNone/>
              <a:defRPr/>
            </a:pPr>
            <a:r>
              <a:rPr lang="en-IN" dirty="0"/>
              <a:t>– </a:t>
            </a:r>
            <a:r>
              <a:rPr lang="en-IN" i="1" dirty="0"/>
              <a:t>In process inventories are drastically reduced by cutting lot sizes. </a:t>
            </a:r>
            <a:r>
              <a:rPr lang="en-IN" dirty="0"/>
              <a:t>Any interruption, therefore causes production to stop until the problem has been solved. In this way, JIT has been called a system of enforced problem solving. Now, this stoppage in production forces everybody to solve the quality problem so that the defect will not repeat. Hence high product quality is ensured. </a:t>
            </a:r>
          </a:p>
          <a:p>
            <a:pPr marL="0" indent="0" eaLnBrk="1" hangingPunct="1">
              <a:buFont typeface="Arial" pitchFamily="34" charset="0"/>
              <a:buNone/>
              <a:defRPr/>
            </a:pPr>
            <a:r>
              <a:rPr lang="en-IN" dirty="0"/>
              <a:t>–  </a:t>
            </a:r>
            <a:r>
              <a:rPr lang="en-IN" i="1" dirty="0"/>
              <a:t>Suppliers of materials, under JIT system, supply materials of perfect quality. </a:t>
            </a:r>
            <a:r>
              <a:rPr lang="en-IN" dirty="0"/>
              <a:t>Many companies do not even inspect suppliers’ deliveries of materials; rather, the emphasis is on working with suppliers to produce perfect parts and materials. </a:t>
            </a:r>
          </a:p>
          <a:p>
            <a:pPr marL="0" indent="0" eaLnBrk="1" hangingPunct="1">
              <a:buFont typeface="Arial" pitchFamily="34" charset="0"/>
              <a:buNone/>
              <a:defRPr/>
            </a:pPr>
            <a:r>
              <a:rPr lang="en-IN" dirty="0"/>
              <a:t> – </a:t>
            </a:r>
            <a:r>
              <a:rPr lang="en-IN" i="1" dirty="0"/>
              <a:t>JIT system envisages the use of automated equipment and robots in production processes. U</a:t>
            </a:r>
            <a:r>
              <a:rPr lang="en-IN" dirty="0"/>
              <a:t>se of such sophisticated machines will ensure high product quality. </a:t>
            </a:r>
          </a:p>
          <a:p>
            <a:pPr marL="0" indent="0" eaLnBrk="1" hangingPunct="1">
              <a:buFont typeface="Arial" pitchFamily="34" charset="0"/>
              <a:buNone/>
              <a:defRPr/>
            </a:pPr>
            <a:r>
              <a:rPr lang="en-IN" dirty="0"/>
              <a:t>–  </a:t>
            </a:r>
            <a:r>
              <a:rPr lang="en-IN" i="1" dirty="0"/>
              <a:t>JIT system also envisages the use of intensive preventive maintenance programmes in order to prevent any machine breakdown. </a:t>
            </a:r>
            <a:r>
              <a:rPr lang="en-IN" dirty="0"/>
              <a:t>This results in machines producing parts of perfect quality. </a:t>
            </a:r>
          </a:p>
          <a:p>
            <a:pPr marL="0" indent="0" eaLnBrk="1" hangingPunct="1">
              <a:buFont typeface="Arial" pitchFamily="34" charset="0"/>
              <a:buNone/>
              <a:defRPr/>
            </a:pPr>
            <a:r>
              <a:rPr lang="en-IN" dirty="0"/>
              <a:t>–  </a:t>
            </a:r>
            <a:r>
              <a:rPr lang="en-IN" i="1" dirty="0"/>
              <a:t>Workers are responsible for producing parts of perfect quality or with zero defects before they are passed on to the next production operation. </a:t>
            </a:r>
            <a:endParaRPr lang="en-IN" dirty="0"/>
          </a:p>
          <a:p>
            <a:pPr marL="0" indent="0" eaLnBrk="1" hangingPunct="1">
              <a:buFont typeface="Arial" pitchFamily="34" charset="0"/>
              <a:buNone/>
              <a:defRPr/>
            </a:pPr>
            <a:endParaRPr lang="en-US"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a:xfrm>
            <a:off x="628650" y="365125"/>
            <a:ext cx="7886700" cy="625475"/>
          </a:xfrm>
        </p:spPr>
        <p:txBody>
          <a:bodyPr>
            <a:normAutofit fontScale="90000"/>
          </a:bodyPr>
          <a:lstStyle/>
          <a:p>
            <a:pPr algn="ctr" eaLnBrk="1" hangingPunct="1"/>
            <a:r>
              <a:rPr lang="en-IN" sz="3600" smtClean="0"/>
              <a:t>Quality at the source </a:t>
            </a:r>
            <a:endParaRPr lang="en-US" sz="3600" smtClean="0"/>
          </a:p>
        </p:txBody>
      </p:sp>
      <p:sp>
        <p:nvSpPr>
          <p:cNvPr id="73731" name="Content Placeholder 2"/>
          <p:cNvSpPr>
            <a:spLocks noGrp="1" noChangeArrowheads="1"/>
          </p:cNvSpPr>
          <p:nvPr>
            <p:ph idx="1"/>
          </p:nvPr>
        </p:nvSpPr>
        <p:spPr>
          <a:xfrm>
            <a:off x="628650" y="1219200"/>
            <a:ext cx="7886700" cy="4957763"/>
          </a:xfrm>
        </p:spPr>
        <p:txBody>
          <a:bodyPr>
            <a:normAutofit fontScale="92500" lnSpcReduction="20000"/>
          </a:bodyPr>
          <a:lstStyle/>
          <a:p>
            <a:pPr marL="0" indent="0" eaLnBrk="1" hangingPunct="1">
              <a:buFont typeface="Arial" pitchFamily="34" charset="0"/>
              <a:buNone/>
            </a:pPr>
            <a:r>
              <a:rPr lang="en-IN" smtClean="0"/>
              <a:t>• The worker is put in the driver’s seat in controlling product quality. The principles underlying quality at the source are: </a:t>
            </a:r>
          </a:p>
          <a:p>
            <a:pPr marL="0" indent="0" eaLnBrk="1" hangingPunct="1">
              <a:buFont typeface="Arial" pitchFamily="34" charset="0"/>
              <a:buNone/>
            </a:pPr>
            <a:r>
              <a:rPr lang="en-IN" smtClean="0"/>
              <a:t>– </a:t>
            </a:r>
            <a:r>
              <a:rPr lang="en-IN" i="1" smtClean="0"/>
              <a:t>Every worker’s job becomes a quality control station. </a:t>
            </a:r>
            <a:r>
              <a:rPr lang="en-IN" smtClean="0"/>
              <a:t>The worker is responsible for inspecting his own work, identifying any defects and reworking them in to non- defectives, and correcting any causes of defect. </a:t>
            </a:r>
          </a:p>
          <a:p>
            <a:pPr marL="0" indent="0" eaLnBrk="1" hangingPunct="1">
              <a:buFont typeface="Arial" pitchFamily="34" charset="0"/>
              <a:buNone/>
            </a:pPr>
            <a:r>
              <a:rPr lang="en-IN" smtClean="0"/>
              <a:t>– Statistical quality control techniques are used to </a:t>
            </a:r>
            <a:r>
              <a:rPr lang="en-IN" i="1" smtClean="0"/>
              <a:t>monitor the quality of parts produced at each work station/ and easy-to-understand charts and graphs are used to communicate progress to workers and managers </a:t>
            </a:r>
            <a:r>
              <a:rPr lang="en-IN" smtClean="0"/>
              <a:t>. </a:t>
            </a:r>
          </a:p>
          <a:p>
            <a:pPr marL="0" indent="0" eaLnBrk="1" hangingPunct="1">
              <a:buFont typeface="Arial" pitchFamily="34" charset="0"/>
              <a:buNone/>
            </a:pPr>
            <a:r>
              <a:rPr lang="en-IN" smtClean="0"/>
              <a:t>– </a:t>
            </a:r>
            <a:r>
              <a:rPr lang="en-IN" i="1" smtClean="0"/>
              <a:t>Each worker is given the right to stop the production line to avoid producing defective parts </a:t>
            </a:r>
            <a:endParaRPr lang="en-IN" smtClean="0"/>
          </a:p>
          <a:p>
            <a:pPr marL="0" indent="0" eaLnBrk="1" hangingPunct="1">
              <a:buFont typeface="Arial" pitchFamily="34" charset="0"/>
              <a:buNone/>
            </a:pPr>
            <a:r>
              <a:rPr lang="en-IN" smtClean="0"/>
              <a:t>–  </a:t>
            </a:r>
            <a:r>
              <a:rPr lang="en-IN" i="1" smtClean="0"/>
              <a:t>Workers and managers are organised into quality circles- </a:t>
            </a:r>
            <a:r>
              <a:rPr lang="en-IN" smtClean="0"/>
              <a:t>groupes of people who analyse quality problems, work to solve the problems, and implement programmes to improve product quality. </a:t>
            </a:r>
          </a:p>
          <a:p>
            <a:pPr marL="0" indent="0" eaLnBrk="1" hangingPunct="1">
              <a:buFont typeface="Arial" pitchFamily="34" charset="0"/>
              <a:buNone/>
            </a:pPr>
            <a:endParaRPr lang="en-US" smtClean="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538288" y="1857374"/>
            <a:ext cx="6067425" cy="368998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u="sng" dirty="0" smtClean="0"/>
              <a:t>Standing Work Positions</a:t>
            </a:r>
          </a:p>
          <a:p>
            <a:pPr>
              <a:buNone/>
            </a:pPr>
            <a:r>
              <a:rPr lang="en-US" dirty="0" smtClean="0"/>
              <a:t>	Many garment workers stand all day at their workstation. Standing for long periods on hard concrete floors, often in bare feet, can cause back pain, sore feet and tired muscles. If a job must be done in a standing position, a chair or stool should be provided for the worker so that he/she can sit down at regular intervals.</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74C4DD221EDA438376FFDC031DE0A1" ma:contentTypeVersion="2" ma:contentTypeDescription="Create a new document." ma:contentTypeScope="" ma:versionID="6e025ece5c41e278d3e84cd5278901ba">
  <xsd:schema xmlns:xsd="http://www.w3.org/2001/XMLSchema" xmlns:xs="http://www.w3.org/2001/XMLSchema" xmlns:p="http://schemas.microsoft.com/office/2006/metadata/properties" xmlns:ns2="35996ddf-dce6-4d06-abca-840a056d5d71" targetNamespace="http://schemas.microsoft.com/office/2006/metadata/properties" ma:root="true" ma:fieldsID="df98d83ca5c6b62e54bfdbc063c1b613" ns2:_="">
    <xsd:import namespace="35996ddf-dce6-4d06-abca-840a056d5d7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996ddf-dce6-4d06-abca-840a056d5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589BA2-34EB-4ABF-9A25-BF337C3FD658}"/>
</file>

<file path=customXml/itemProps2.xml><?xml version="1.0" encoding="utf-8"?>
<ds:datastoreItem xmlns:ds="http://schemas.openxmlformats.org/officeDocument/2006/customXml" ds:itemID="{19186908-C530-4FF9-8CBE-44C9594D454D}"/>
</file>

<file path=customXml/itemProps3.xml><?xml version="1.0" encoding="utf-8"?>
<ds:datastoreItem xmlns:ds="http://schemas.openxmlformats.org/officeDocument/2006/customXml" ds:itemID="{1FF332B3-418A-48B6-B264-1A969AE8C2B9}"/>
</file>

<file path=docProps/app.xml><?xml version="1.0" encoding="utf-8"?>
<Properties xmlns="http://schemas.openxmlformats.org/officeDocument/2006/extended-properties" xmlns:vt="http://schemas.openxmlformats.org/officeDocument/2006/docPropsVTypes">
  <Template>Equity</Template>
  <TotalTime>2257</TotalTime>
  <Words>3853</Words>
  <Application>Microsoft Office PowerPoint</Application>
  <PresentationFormat>On-screen Show (4:3)</PresentationFormat>
  <Paragraphs>438</Paragraphs>
  <Slides>79</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79</vt:i4>
      </vt:variant>
    </vt:vector>
  </HeadingPairs>
  <TitlesOfParts>
    <vt:vector size="94" baseType="lpstr">
      <vt:lpstr>Arial</vt:lpstr>
      <vt:lpstr>Arial Narrow</vt:lpstr>
      <vt:lpstr>ArialMT</vt:lpstr>
      <vt:lpstr>Calibri</vt:lpstr>
      <vt:lpstr>Corbel</vt:lpstr>
      <vt:lpstr>Franklin Gothic Book</vt:lpstr>
      <vt:lpstr>FranklinGothic</vt:lpstr>
      <vt:lpstr>Helvetica</vt:lpstr>
      <vt:lpstr>Perpetua</vt:lpstr>
      <vt:lpstr>Symbol</vt:lpstr>
      <vt:lpstr>TimesNewRomanPS</vt:lpstr>
      <vt:lpstr>TimesNewRomanPSMT</vt:lpstr>
      <vt:lpstr>Wingdings</vt:lpstr>
      <vt:lpstr>Wingdings 2</vt:lpstr>
      <vt:lpstr>Equity</vt:lpstr>
      <vt:lpstr>Unit 5</vt:lpstr>
      <vt:lpstr>Designing the work 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Checklist for workplace design</vt:lpstr>
      <vt:lpstr>UNIT V:</vt:lpstr>
      <vt:lpstr>  Issues in Workstation Design</vt:lpstr>
      <vt:lpstr>Goals of Workplace Design and Layout</vt:lpstr>
      <vt:lpstr>Workplace design</vt:lpstr>
      <vt:lpstr>Workstation Types</vt:lpstr>
      <vt:lpstr>Workplace Design</vt:lpstr>
      <vt:lpstr>Adjusting the workplace</vt:lpstr>
      <vt:lpstr>Use preferred hand for reach and grasp motions</vt:lpstr>
      <vt:lpstr>VDT Workstation Guidelines</vt:lpstr>
      <vt:lpstr>INTRODUCTION INVENTORY CONTROL</vt:lpstr>
      <vt:lpstr>What is an INVENTORY? </vt:lpstr>
      <vt:lpstr>INVENTORY </vt:lpstr>
      <vt:lpstr>Why Inventories? </vt:lpstr>
      <vt:lpstr>Inventory Costs </vt:lpstr>
      <vt:lpstr>Water Tank Analogy for Inventory </vt:lpstr>
      <vt:lpstr>OBJECTIVES OF INVENTORY CONTROL </vt:lpstr>
      <vt:lpstr>BENEFITS OF INVENTORY CONTROL </vt:lpstr>
      <vt:lpstr>PowerPoint Presentation</vt:lpstr>
      <vt:lpstr>Introduction ABC analysis </vt:lpstr>
      <vt:lpstr>ABC analysis</vt:lpstr>
      <vt:lpstr>PowerPoint Presentation</vt:lpstr>
      <vt:lpstr>ABC ANALYSIS OF INVENTORY CONTROL </vt:lpstr>
      <vt:lpstr>ABC ANALYSIS OF INVENTORY CONTROL </vt:lpstr>
      <vt:lpstr>PROCEDURE OF ABC CLASSIFICATION </vt:lpstr>
      <vt:lpstr>CONTROL</vt:lpstr>
      <vt:lpstr>ADVANTAGES</vt:lpstr>
      <vt:lpstr>LIMITATIONS</vt:lpstr>
      <vt:lpstr>VED ANALYSIS </vt:lpstr>
      <vt:lpstr>VED METHOD OF INVENTORY CONTROL</vt:lpstr>
      <vt:lpstr>PURPOSES OF VED ANALYSIS</vt:lpstr>
      <vt:lpstr>MATRIX OF ABC/VED ANALYSIS </vt:lpstr>
      <vt:lpstr>MATRIX OF ABC/VED</vt:lpstr>
      <vt:lpstr>CONTROL OF VED ITEMS </vt:lpstr>
      <vt:lpstr>ADVANTAGES OF VED ANALYSIS </vt:lpstr>
      <vt:lpstr>EOQ Assumptions</vt:lpstr>
      <vt:lpstr>EOQ Model How Much to Order?</vt:lpstr>
      <vt:lpstr>Material Handling </vt:lpstr>
      <vt:lpstr>Material Handling Equipment </vt:lpstr>
      <vt:lpstr>Material Handling Equipment </vt:lpstr>
      <vt:lpstr>PowerPoint Presentation</vt:lpstr>
      <vt:lpstr>PowerPoint Presentation</vt:lpstr>
      <vt:lpstr>PowerPoint Presentation</vt:lpstr>
      <vt:lpstr>Automated Guided Vehicles </vt:lpstr>
      <vt:lpstr>PowerPoint Presentation</vt:lpstr>
      <vt:lpstr>Automatic Storage &amp; Retrieval system </vt:lpstr>
      <vt:lpstr>Automatic Storage &amp; Retrieval system </vt:lpstr>
      <vt:lpstr>Automatic Storage &amp; Retrieval system </vt:lpstr>
      <vt:lpstr>Types of AS/RS </vt:lpstr>
      <vt:lpstr>Quality</vt:lpstr>
      <vt:lpstr>Quality control </vt:lpstr>
      <vt:lpstr>PowerPoint Presentation</vt:lpstr>
      <vt:lpstr>PowerPoint Presentation</vt:lpstr>
      <vt:lpstr>Quality control through Production systems </vt:lpstr>
      <vt:lpstr>PowerPoint Presentation</vt:lpstr>
      <vt:lpstr>PowerPoint Presentation</vt:lpstr>
      <vt:lpstr>PowerPoint Presentation</vt:lpstr>
      <vt:lpstr>Quality control Techniques </vt:lpstr>
      <vt:lpstr>Just In Time (JIT) </vt:lpstr>
      <vt:lpstr>Quality at the source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welcome</dc:creator>
  <cp:lastModifiedBy>welcome</cp:lastModifiedBy>
  <cp:revision>85</cp:revision>
  <dcterms:created xsi:type="dcterms:W3CDTF">2019-02-11T03:54:52Z</dcterms:created>
  <dcterms:modified xsi:type="dcterms:W3CDTF">2019-03-27T06:26:55Z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0x010100FC74C4DD221EDA438376FFDC031DE0A1</vt:lpwstr>
  </property>
</Properties>
</file>